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handoutMasterIdLst>
    <p:handoutMasterId r:id="rId31"/>
  </p:handoutMasterIdLst>
  <p:sldIdLst>
    <p:sldId id="288" r:id="rId2"/>
    <p:sldId id="257" r:id="rId3"/>
    <p:sldId id="302" r:id="rId4"/>
    <p:sldId id="310" r:id="rId5"/>
    <p:sldId id="311" r:id="rId6"/>
    <p:sldId id="312" r:id="rId7"/>
    <p:sldId id="313" r:id="rId8"/>
    <p:sldId id="314" r:id="rId9"/>
    <p:sldId id="319" r:id="rId10"/>
    <p:sldId id="315" r:id="rId11"/>
    <p:sldId id="316" r:id="rId12"/>
    <p:sldId id="317" r:id="rId13"/>
    <p:sldId id="324" r:id="rId14"/>
    <p:sldId id="318" r:id="rId15"/>
    <p:sldId id="320" r:id="rId16"/>
    <p:sldId id="322" r:id="rId17"/>
    <p:sldId id="323" r:id="rId18"/>
    <p:sldId id="330" r:id="rId19"/>
    <p:sldId id="325" r:id="rId20"/>
    <p:sldId id="326" r:id="rId21"/>
    <p:sldId id="327" r:id="rId22"/>
    <p:sldId id="331" r:id="rId23"/>
    <p:sldId id="328" r:id="rId24"/>
    <p:sldId id="333" r:id="rId25"/>
    <p:sldId id="334" r:id="rId26"/>
    <p:sldId id="329" r:id="rId27"/>
    <p:sldId id="335" r:id="rId28"/>
    <p:sldId id="279" r:id="rId29"/>
  </p:sldIdLst>
  <p:sldSz cx="9144000" cy="5143500" type="screen16x9"/>
  <p:notesSz cx="6858000" cy="9144000"/>
  <p:embeddedFontLst>
    <p:embeddedFont>
      <p:font typeface="Raleway" panose="020B0003030101060003"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Karla"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863"/>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autoAdjust="0"/>
  </p:normalViewPr>
  <p:slideViewPr>
    <p:cSldViewPr snapToGrid="0">
      <p:cViewPr varScale="1">
        <p:scale>
          <a:sx n="143" d="100"/>
          <a:sy n="143" d="100"/>
        </p:scale>
        <p:origin x="750"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16/02/2022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1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77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7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84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27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2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8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7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3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6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24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83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5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44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61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33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6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2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0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7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4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04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6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73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microsoft.com/en-us/p/instagram/9nblggh5l9x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lay.google.com/store/apps/details?id=com.instagram.android&amp;hl=en_US&amp;gl=US" TargetMode="External"/><Relationship Id="rId5" Type="http://schemas.openxmlformats.org/officeDocument/2006/relationships/hyperlink" Target="https://apps.apple.com/us/app/instagram/id389801252" TargetMode="External"/><Relationship Id="rId4" Type="http://schemas.openxmlformats.org/officeDocument/2006/relationships/hyperlink" Target="https://business.instagram.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apps.apple.com/us/app/snapseed/id439438619"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apps.apple.com/us/app/adobe-lightroom-cc/id878783582" TargetMode="External"/><Relationship Id="rId5" Type="http://schemas.openxmlformats.org/officeDocument/2006/relationships/hyperlink" Target="https://apps.apple.com/us/app/a-color-story/id1015059175" TargetMode="External"/><Relationship Id="rId4" Type="http://schemas.openxmlformats.org/officeDocument/2006/relationships/hyperlink" Target="https://apps.apple.com/us/app/adobe-photoshop-express/id331975235"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usiness.linkedin.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atsapp.com/business/?lang=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play.google.com/store/apps/details?id=com.whatsapp.w4b" TargetMode="External"/><Relationship Id="rId4" Type="http://schemas.openxmlformats.org/officeDocument/2006/relationships/hyperlink" Target="https://apps.apple.com/app/whatsapp-business/id13864129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usines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a:solidFill>
                  <a:schemeClr val="tx1"/>
                </a:solidFill>
                <a:latin typeface="Calibri" panose="020F0502020204030204" pitchFamily="34" charset="0"/>
                <a:cs typeface="Calibri" panose="020F0502020204030204" pitchFamily="34" charset="0"/>
              </a:rPr>
              <a:t>Emprendimiento digital para estudiantes adultos</a:t>
            </a:r>
            <a:endParaRPr lang="en-GB" sz="32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2470"/>
            <a:ext cx="2685293" cy="1336551"/>
          </a:xfrm>
          <a:prstGeom prst="rect">
            <a:avLst/>
          </a:prstGeom>
        </p:spPr>
      </p:pic>
      <p:sp>
        <p:nvSpPr>
          <p:cNvPr id="4" name="Rectángulo 3"/>
          <p:cNvSpPr/>
          <p:nvPr/>
        </p:nvSpPr>
        <p:spPr>
          <a:xfrm>
            <a:off x="119268" y="3747870"/>
            <a:ext cx="8380569" cy="830997"/>
          </a:xfrm>
          <a:prstGeom prst="rect">
            <a:avLst/>
          </a:prstGeom>
        </p:spPr>
        <p:txBody>
          <a:bodyPr wrap="square">
            <a:spAutoFit/>
          </a:bodyPr>
          <a:lstStyle/>
          <a:p>
            <a:r>
              <a:rPr lang="es-ES" sz="1600" b="1" dirty="0">
                <a:latin typeface="Calibri" panose="020F0502020204030204" pitchFamily="34" charset="0"/>
                <a:cs typeface="Calibri" panose="020F0502020204030204" pitchFamily="34" charset="0"/>
              </a:rPr>
              <a:t>Título del módulo </a:t>
            </a:r>
            <a:r>
              <a:rPr lang="es-ES" sz="1600" dirty="0">
                <a:latin typeface="Calibri" panose="020F0502020204030204" pitchFamily="34" charset="0"/>
                <a:cs typeface="Calibri" panose="020F0502020204030204" pitchFamily="34" charset="0"/>
              </a:rPr>
              <a:t>de</a:t>
            </a:r>
            <a:r>
              <a:rPr lang="es-ES" sz="1600" b="1" dirty="0">
                <a:latin typeface="Calibri" panose="020F0502020204030204" pitchFamily="34" charset="0"/>
                <a:cs typeface="Calibri" panose="020F0502020204030204" pitchFamily="34" charset="0"/>
              </a:rPr>
              <a:t> </a:t>
            </a:r>
            <a:r>
              <a:rPr lang="es-ES" sz="1600" err="1">
                <a:latin typeface="Calibri" panose="020F0502020204030204" pitchFamily="34" charset="0"/>
                <a:cs typeface="Calibri" panose="020F0502020204030204" pitchFamily="34" charset="0"/>
              </a:rPr>
              <a:t>formación</a:t>
            </a:r>
            <a:r>
              <a:rPr lang="es-ES" sz="1600" smtClean="0">
                <a:latin typeface="Calibri" panose="020F0502020204030204" pitchFamily="34" charset="0"/>
                <a:cs typeface="Calibri" panose="020F0502020204030204" pitchFamily="34" charset="0"/>
              </a:rPr>
              <a:t>: Comunicación </a:t>
            </a:r>
            <a:r>
              <a:rPr lang="es-ES" sz="1600" dirty="0">
                <a:latin typeface="Calibri" panose="020F0502020204030204" pitchFamily="34" charset="0"/>
                <a:cs typeface="Calibri" panose="020F0502020204030204" pitchFamily="34" charset="0"/>
              </a:rPr>
              <a:t>digital - Cómo utilizar la comunicación digital para impulsar su negocio.</a:t>
            </a:r>
          </a:p>
          <a:p>
            <a:r>
              <a:rPr lang="es-ES" sz="1600" b="1" dirty="0">
                <a:latin typeface="Calibri" panose="020F0502020204030204" pitchFamily="34" charset="0"/>
                <a:cs typeface="Calibri" panose="020F0502020204030204" pitchFamily="34" charset="0"/>
              </a:rPr>
              <a:t> Por </a:t>
            </a:r>
            <a:r>
              <a:rPr lang="es-ES" sz="1600" dirty="0">
                <a:latin typeface="Calibri" panose="020F0502020204030204" pitchFamily="34" charset="0"/>
                <a:cs typeface="Calibri" panose="020F0502020204030204" pitchFamily="34" charset="0"/>
              </a:rPr>
              <a:t>Internet Web </a:t>
            </a:r>
            <a:r>
              <a:rPr lang="es-ES" sz="1600" dirty="0" err="1">
                <a:latin typeface="Calibri" panose="020F0502020204030204" pitchFamily="34" charset="0"/>
                <a:cs typeface="Calibri" panose="020F0502020204030204" pitchFamily="34" charset="0"/>
              </a:rPr>
              <a:t>Solutions</a:t>
            </a:r>
            <a:r>
              <a:rPr lang="es-ES"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3" name="Rectángulo 2"/>
          <p:cNvSpPr/>
          <p:nvPr/>
        </p:nvSpPr>
        <p:spPr>
          <a:xfrm>
            <a:off x="2478808" y="1320037"/>
            <a:ext cx="4714752" cy="307777"/>
          </a:xfrm>
          <a:prstGeom prst="rect">
            <a:avLst/>
          </a:prstGeom>
        </p:spPr>
        <p:txBody>
          <a:bodyPr wrap="none">
            <a:spAutoFit/>
          </a:bodyPr>
          <a:lstStyle/>
          <a:p>
            <a:r>
              <a:rPr lang="es-ES" b="1" dirty="0"/>
              <a:t>Rellene las secciones de la página correspondientes</a:t>
            </a:r>
            <a:r>
              <a:rPr lang="en-GB" dirty="0" smtClean="0"/>
              <a:t>.</a:t>
            </a:r>
            <a:endParaRPr lang="en-GB" dirty="0"/>
          </a:p>
        </p:txBody>
      </p:sp>
      <p:sp>
        <p:nvSpPr>
          <p:cNvPr id="4" name="Rectángulo 3"/>
          <p:cNvSpPr/>
          <p:nvPr/>
        </p:nvSpPr>
        <p:spPr>
          <a:xfrm>
            <a:off x="134066" y="1732548"/>
            <a:ext cx="8047408" cy="2677656"/>
          </a:xfrm>
          <a:prstGeom prst="rect">
            <a:avLst/>
          </a:prstGeom>
        </p:spPr>
        <p:txBody>
          <a:bodyPr wrap="square">
            <a:spAutoFit/>
          </a:bodyPr>
          <a:lstStyle/>
          <a:p>
            <a:pPr>
              <a:buFont typeface="Arial" panose="020B0604020202020204" pitchFamily="34" charset="0"/>
              <a:buChar char="•"/>
            </a:pPr>
            <a:r>
              <a:rPr lang="en-GB" b="1" dirty="0" err="1" smtClean="0">
                <a:solidFill>
                  <a:srgbClr val="0E101A"/>
                </a:solidFill>
                <a:latin typeface="Calibri" panose="020F0502020204030204" pitchFamily="34" charset="0"/>
                <a:cs typeface="Calibri" panose="020F0502020204030204" pitchFamily="34" charset="0"/>
              </a:rPr>
              <a:t>Inicio</a:t>
            </a:r>
            <a:r>
              <a:rPr lang="en-GB" b="1" dirty="0" smtClean="0">
                <a:solidFill>
                  <a:srgbClr val="0E101A"/>
                </a:solidFill>
                <a:latin typeface="Calibri" panose="020F0502020204030204" pitchFamily="34" charset="0"/>
                <a:cs typeface="Calibri" panose="020F0502020204030204" pitchFamily="34" charset="0"/>
              </a:rPr>
              <a:t>:</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 </a:t>
            </a:r>
            <a:r>
              <a:rPr lang="es-ES" dirty="0">
                <a:solidFill>
                  <a:srgbClr val="0E101A"/>
                </a:solidFill>
                <a:latin typeface="Calibri" panose="020F0502020204030204" pitchFamily="34" charset="0"/>
                <a:cs typeface="Calibri" panose="020F0502020204030204" pitchFamily="34" charset="0"/>
              </a:rPr>
              <a:t>También es la primera página que ven los usuarios cuando visitan </a:t>
            </a:r>
            <a:r>
              <a:rPr lang="es-ES" dirty="0" smtClean="0">
                <a:solidFill>
                  <a:srgbClr val="0E101A"/>
                </a:solidFill>
                <a:latin typeface="Calibri" panose="020F0502020204030204" pitchFamily="34" charset="0"/>
                <a:cs typeface="Calibri" panose="020F0502020204030204" pitchFamily="34" charset="0"/>
              </a:rPr>
              <a:t>tu página</a:t>
            </a:r>
          </a:p>
          <a:p>
            <a:pPr>
              <a:buFont typeface="Arial" panose="020B0604020202020204" pitchFamily="34" charset="0"/>
              <a:buChar char="•"/>
            </a:pPr>
            <a:endParaRPr lang="es-ES" dirty="0" smtClean="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smtClean="0">
                <a:solidFill>
                  <a:srgbClr val="0E101A"/>
                </a:solidFill>
                <a:latin typeface="Calibri" panose="020F0502020204030204" pitchFamily="34" charset="0"/>
                <a:cs typeface="Calibri" panose="020F0502020204030204" pitchFamily="34" charset="0"/>
              </a:rPr>
              <a:t>Acerca</a:t>
            </a:r>
            <a:r>
              <a:rPr lang="en-GB" b="1" dirty="0" smtClean="0">
                <a:solidFill>
                  <a:srgbClr val="0E101A"/>
                </a:solidFill>
                <a:latin typeface="Calibri" panose="020F0502020204030204" pitchFamily="34" charset="0"/>
                <a:cs typeface="Calibri" panose="020F0502020204030204" pitchFamily="34" charset="0"/>
              </a:rPr>
              <a:t> de:</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 </a:t>
            </a:r>
            <a:r>
              <a:rPr lang="es-ES" dirty="0">
                <a:solidFill>
                  <a:srgbClr val="0E101A"/>
                </a:solidFill>
                <a:latin typeface="Calibri" panose="020F0502020204030204" pitchFamily="34" charset="0"/>
                <a:cs typeface="Calibri" panose="020F0502020204030204" pitchFamily="34" charset="0"/>
              </a:rPr>
              <a:t> Debe rellenarse con la dirección, los datos de la empresa, la información de contacto, el horario y la URL del sitio </a:t>
            </a:r>
            <a:r>
              <a:rPr lang="es-ES" dirty="0" smtClean="0">
                <a:solidFill>
                  <a:srgbClr val="0E101A"/>
                </a:solidFill>
                <a:latin typeface="Calibri" panose="020F0502020204030204" pitchFamily="34" charset="0"/>
                <a:cs typeface="Calibri" panose="020F0502020204030204" pitchFamily="34" charset="0"/>
              </a:rPr>
              <a:t>web</a:t>
            </a:r>
            <a:r>
              <a:rPr lang="en-GB" dirty="0" smtClean="0">
                <a:solidFill>
                  <a:srgbClr val="0E101A"/>
                </a:solidFill>
                <a:latin typeface="Calibri" panose="020F0502020204030204" pitchFamily="34" charset="0"/>
                <a:cs typeface="Calibri" panose="020F0502020204030204" pitchFamily="34" charset="0"/>
              </a:rPr>
              <a:t>.</a:t>
            </a:r>
            <a:r>
              <a:rPr lang="en-GB" dirty="0">
                <a:solidFill>
                  <a:srgbClr val="0E101A"/>
                </a:solidFill>
                <a:latin typeface="Calibri" panose="020F0502020204030204" pitchFamily="34" charset="0"/>
                <a:cs typeface="Calibri" panose="020F0502020204030204" pitchFamily="34" charset="0"/>
              </a:rPr>
              <a:t>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Comunidad: </a:t>
            </a:r>
            <a:r>
              <a:rPr lang="es-ES" dirty="0">
                <a:solidFill>
                  <a:srgbClr val="0E101A"/>
                </a:solidFill>
                <a:latin typeface="Calibri" panose="020F0502020204030204" pitchFamily="34" charset="0"/>
                <a:cs typeface="Calibri" panose="020F0502020204030204" pitchFamily="34" charset="0"/>
              </a:rPr>
              <a:t>La página de la Comunidad es donde se muestran las publicaciones, fotos y vídeos de los clientes</a:t>
            </a:r>
            <a:r>
              <a:rPr lang="en-GB" dirty="0" smtClean="0">
                <a:solidFill>
                  <a:srgbClr val="0E101A"/>
                </a:solidFill>
                <a:latin typeface="Calibri" panose="020F0502020204030204" pitchFamily="34" charset="0"/>
                <a:cs typeface="Calibri" panose="020F0502020204030204" pitchFamily="34" charset="0"/>
              </a:rPr>
              <a:t>. </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Eventos: </a:t>
            </a:r>
            <a:r>
              <a:rPr lang="es-ES" dirty="0" smtClean="0">
                <a:solidFill>
                  <a:srgbClr val="0E101A"/>
                </a:solidFill>
                <a:latin typeface="Calibri" panose="020F0502020204030204" pitchFamily="34" charset="0"/>
                <a:cs typeface="Calibri" panose="020F0502020204030204" pitchFamily="34" charset="0"/>
              </a:rPr>
              <a:t>En </a:t>
            </a:r>
            <a:r>
              <a:rPr lang="es-ES" dirty="0">
                <a:solidFill>
                  <a:srgbClr val="0E101A"/>
                </a:solidFill>
                <a:latin typeface="Calibri" panose="020F0502020204030204" pitchFamily="34" charset="0"/>
                <a:cs typeface="Calibri" panose="020F0502020204030204" pitchFamily="34" charset="0"/>
              </a:rPr>
              <a:t>esta sección puedes crear páginas de eventos y promover los próximos eventos. Una vez que crees un evento en Facebook, puedes invitar a personas y compartir información específica sobre el mismo, todo en un solo </a:t>
            </a:r>
            <a:r>
              <a:rPr lang="es-ES" dirty="0" smtClean="0">
                <a:solidFill>
                  <a:srgbClr val="0E101A"/>
                </a:solidFill>
                <a:latin typeface="Calibri" panose="020F0502020204030204" pitchFamily="34" charset="0"/>
                <a:cs typeface="Calibri" panose="020F0502020204030204" pitchFamily="34" charset="0"/>
              </a:rPr>
              <a:t>lugar.</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7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40940" y="1716561"/>
            <a:ext cx="8679925" cy="2677656"/>
          </a:xfrm>
          <a:prstGeom prst="rect">
            <a:avLst/>
          </a:prstGeom>
        </p:spPr>
        <p:txBody>
          <a:bodyPr wrap="square">
            <a:spAutoFit/>
          </a:bodyPr>
          <a:lstStyle/>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Información y anuncios: </a:t>
            </a:r>
            <a:r>
              <a:rPr lang="es-ES" dirty="0">
                <a:solidFill>
                  <a:srgbClr val="0E101A"/>
                </a:solidFill>
                <a:latin typeface="Calibri" panose="020F0502020204030204" pitchFamily="34" charset="0"/>
                <a:cs typeface="Calibri" panose="020F0502020204030204" pitchFamily="34" charset="0"/>
              </a:rPr>
              <a:t>Esta sección está diseñada para añadir transparencia a tu página. Muestra a tus seguidores cualquier anuncio de Facebook que estés ejecutando actualmente</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Ofertas: </a:t>
            </a:r>
            <a:r>
              <a:rPr lang="es-ES" dirty="0">
                <a:solidFill>
                  <a:srgbClr val="0E101A"/>
                </a:solidFill>
                <a:latin typeface="Calibri" panose="020F0502020204030204" pitchFamily="34" charset="0"/>
                <a:cs typeface="Calibri" panose="020F0502020204030204" pitchFamily="34" charset="0"/>
              </a:rPr>
              <a:t>Puedes publicar descuentos u ofertas desde esta sección</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Publicaciones: </a:t>
            </a:r>
            <a:r>
              <a:rPr lang="es-ES" dirty="0">
                <a:solidFill>
                  <a:srgbClr val="0E101A"/>
                </a:solidFill>
                <a:latin typeface="Calibri" panose="020F0502020204030204" pitchFamily="34" charset="0"/>
                <a:cs typeface="Calibri" panose="020F0502020204030204" pitchFamily="34" charset="0"/>
              </a:rPr>
              <a:t>Esta sección muestra todas tus publicaciones, incluidas las </a:t>
            </a:r>
            <a:r>
              <a:rPr lang="es-ES" dirty="0" smtClean="0">
                <a:solidFill>
                  <a:srgbClr val="0E101A"/>
                </a:solidFill>
                <a:latin typeface="Calibri" panose="020F0502020204030204" pitchFamily="34" charset="0"/>
                <a:cs typeface="Calibri" panose="020F0502020204030204" pitchFamily="34" charset="0"/>
              </a:rPr>
              <a:t>fotos </a:t>
            </a:r>
            <a:r>
              <a:rPr lang="es-ES" dirty="0">
                <a:solidFill>
                  <a:srgbClr val="0E101A"/>
                </a:solidFill>
                <a:latin typeface="Calibri" panose="020F0502020204030204" pitchFamily="34" charset="0"/>
                <a:cs typeface="Calibri" panose="020F0502020204030204" pitchFamily="34" charset="0"/>
              </a:rPr>
              <a:t>y las </a:t>
            </a:r>
            <a:r>
              <a:rPr lang="es-ES" dirty="0" smtClean="0">
                <a:solidFill>
                  <a:srgbClr val="0E101A"/>
                </a:solidFill>
                <a:latin typeface="Calibri" panose="020F0502020204030204" pitchFamily="34" charset="0"/>
                <a:cs typeface="Calibri" panose="020F0502020204030204" pitchFamily="34" charset="0"/>
              </a:rPr>
              <a:t>actualizaciones en el momento.</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Reseñas: </a:t>
            </a:r>
            <a:r>
              <a:rPr lang="es-ES" dirty="0">
                <a:solidFill>
                  <a:srgbClr val="0E101A"/>
                </a:solidFill>
                <a:latin typeface="Calibri" panose="020F0502020204030204" pitchFamily="34" charset="0"/>
                <a:cs typeface="Calibri" panose="020F0502020204030204" pitchFamily="34" charset="0"/>
              </a:rPr>
              <a:t>Los clientes pueden escribir una reseña e indicar si recomendarían </a:t>
            </a:r>
            <a:r>
              <a:rPr lang="es-ES" dirty="0" smtClean="0">
                <a:solidFill>
                  <a:srgbClr val="0E101A"/>
                </a:solidFill>
                <a:latin typeface="Calibri" panose="020F0502020204030204" pitchFamily="34" charset="0"/>
                <a:cs typeface="Calibri" panose="020F0502020204030204" pitchFamily="34" charset="0"/>
              </a:rPr>
              <a:t>tu negocio.</a:t>
            </a:r>
          </a:p>
          <a:p>
            <a:endParaRPr lang="es-ES" dirty="0" smtClean="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Servicios: </a:t>
            </a:r>
            <a:r>
              <a:rPr lang="es-ES" dirty="0">
                <a:solidFill>
                  <a:srgbClr val="0E101A"/>
                </a:solidFill>
                <a:latin typeface="Calibri" panose="020F0502020204030204" pitchFamily="34" charset="0"/>
                <a:cs typeface="Calibri" panose="020F0502020204030204" pitchFamily="34" charset="0"/>
              </a:rPr>
              <a:t>En esta página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mostrar </a:t>
            </a:r>
            <a:r>
              <a:rPr lang="es-ES" dirty="0" smtClean="0">
                <a:solidFill>
                  <a:srgbClr val="0E101A"/>
                </a:solidFill>
                <a:latin typeface="Calibri" panose="020F0502020204030204" pitchFamily="34" charset="0"/>
                <a:cs typeface="Calibri" panose="020F0502020204030204" pitchFamily="34" charset="0"/>
              </a:rPr>
              <a:t>tus </a:t>
            </a:r>
            <a:r>
              <a:rPr lang="es-ES" dirty="0">
                <a:solidFill>
                  <a:srgbClr val="0E101A"/>
                </a:solidFill>
                <a:latin typeface="Calibri" panose="020F0502020204030204" pitchFamily="34" charset="0"/>
                <a:cs typeface="Calibri" panose="020F0502020204030204" pitchFamily="34" charset="0"/>
              </a:rPr>
              <a:t>servicios. También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añadir información sobre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especialidad, incluyendo una foto, una descripción y precios</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44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47816" y="1725718"/>
            <a:ext cx="8487420" cy="738664"/>
          </a:xfrm>
          <a:prstGeom prst="rect">
            <a:avLst/>
          </a:prstGeom>
        </p:spPr>
        <p:txBody>
          <a:bodyPr wrap="square">
            <a:spAutoFit/>
          </a:bodyPr>
          <a:lstStyle/>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Fotos: </a:t>
            </a:r>
            <a:r>
              <a:rPr lang="es-ES" dirty="0">
                <a:solidFill>
                  <a:srgbClr val="0E101A"/>
                </a:solidFill>
                <a:latin typeface="Calibri" panose="020F0502020204030204" pitchFamily="34" charset="0"/>
                <a:cs typeface="Calibri" panose="020F0502020204030204" pitchFamily="34" charset="0"/>
              </a:rPr>
              <a:t>La pestaña de Fotos muestra las imágenes que has publicado </a:t>
            </a:r>
            <a:r>
              <a:rPr lang="es-ES" dirty="0" smtClean="0">
                <a:solidFill>
                  <a:srgbClr val="0E101A"/>
                </a:solidFill>
                <a:latin typeface="Calibri" panose="020F0502020204030204" pitchFamily="34" charset="0"/>
                <a:cs typeface="Calibri" panose="020F0502020204030204" pitchFamily="34" charset="0"/>
              </a:rPr>
              <a:t>en el momento</a:t>
            </a:r>
            <a:r>
              <a:rPr lang="es-ES" b="1"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b="1" dirty="0">
                <a:solidFill>
                  <a:srgbClr val="0E101A"/>
                </a:solidFill>
                <a:latin typeface="Calibri" panose="020F0502020204030204" pitchFamily="34" charset="0"/>
                <a:cs typeface="Calibri" panose="020F0502020204030204" pitchFamily="34" charset="0"/>
              </a:rPr>
              <a:t>Tienda: </a:t>
            </a:r>
            <a:r>
              <a:rPr lang="es-ES" dirty="0">
                <a:solidFill>
                  <a:srgbClr val="0E101A"/>
                </a:solidFill>
                <a:latin typeface="Calibri" panose="020F0502020204030204" pitchFamily="34" charset="0"/>
                <a:cs typeface="Calibri" panose="020F0502020204030204" pitchFamily="34" charset="0"/>
              </a:rPr>
              <a:t>Puedes añadir tu inventario en esta página, y los usuarios pueden comprar tus productos directamente desde Facebook. Las ventas se envían a tu cuenta bancaria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8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8289" y="2295792"/>
            <a:ext cx="2424588" cy="2147957"/>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815882"/>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4"/>
              </a:rPr>
              <a:t>Instagram </a:t>
            </a:r>
            <a:r>
              <a:rPr lang="en-GB" b="1" dirty="0" smtClean="0">
                <a:solidFill>
                  <a:srgbClr val="004C52"/>
                </a:solidFill>
                <a:latin typeface="Calibri" panose="020F0502020204030204" pitchFamily="34" charset="0"/>
                <a:cs typeface="Calibri" panose="020F0502020204030204" pitchFamily="34" charset="0"/>
                <a:hlinkClick r:id="rId4"/>
              </a:rPr>
              <a:t>para </a:t>
            </a:r>
            <a:r>
              <a:rPr lang="en-GB" b="1" dirty="0" err="1" smtClean="0">
                <a:solidFill>
                  <a:srgbClr val="004C52"/>
                </a:solidFill>
                <a:latin typeface="Calibri" panose="020F0502020204030204" pitchFamily="34" charset="0"/>
                <a:cs typeface="Calibri" panose="020F0502020204030204" pitchFamily="34" charset="0"/>
                <a:hlinkClick r:id="rId4"/>
              </a:rPr>
              <a:t>empresas</a:t>
            </a:r>
            <a:r>
              <a:rPr lang="en-GB" b="1" dirty="0" smtClean="0">
                <a:solidFill>
                  <a:srgbClr val="004C52"/>
                </a:solidFill>
                <a:latin typeface="Calibri" panose="020F0502020204030204" pitchFamily="34" charset="0"/>
                <a:cs typeface="Calibri" panose="020F0502020204030204" pitchFamily="34" charset="0"/>
                <a:hlinkClick r:id="rId4"/>
              </a:rPr>
              <a:t>:</a:t>
            </a:r>
            <a:endParaRPr lang="en-GB" b="1" dirty="0">
              <a:solidFill>
                <a:srgbClr val="004C52"/>
              </a:solidFill>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Instagram es una de las plataformas de redes sociales más populares, con casi 112,5 millones de usuarios en 2020. Desde la recopilación de información hasta la venta de productos, Instagram sigue lanzando herramientas para ayudar a los empresarios a tener éxito en la plataforma de redes sociales para compartir </a:t>
            </a:r>
            <a:r>
              <a:rPr lang="es-ES" dirty="0" smtClean="0">
                <a:latin typeface="Calibri" panose="020F0502020204030204" pitchFamily="34" charset="0"/>
                <a:cs typeface="Calibri" panose="020F0502020204030204" pitchFamily="34" charset="0"/>
              </a:rPr>
              <a:t>fotos</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217192" y="2467843"/>
            <a:ext cx="5854224" cy="2246769"/>
          </a:xfrm>
          <a:prstGeom prst="rect">
            <a:avLst/>
          </a:prstGeom>
        </p:spPr>
        <p:txBody>
          <a:bodyPr wrap="square">
            <a:spAutoFit/>
          </a:bodyPr>
          <a:lstStyle/>
          <a:p>
            <a:r>
              <a:rPr lang="en-GB" b="1" dirty="0" err="1" smtClean="0">
                <a:latin typeface="Calibri" panose="020F0502020204030204" pitchFamily="34" charset="0"/>
                <a:cs typeface="Calibri" panose="020F0502020204030204" pitchFamily="34" charset="0"/>
              </a:rPr>
              <a:t>Cómo</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crear</a:t>
            </a:r>
            <a:r>
              <a:rPr lang="en-GB" b="1" dirty="0" smtClean="0">
                <a:latin typeface="Calibri" panose="020F0502020204030204" pitchFamily="34" charset="0"/>
                <a:cs typeface="Calibri" panose="020F0502020204030204" pitchFamily="34" charset="0"/>
              </a:rPr>
              <a:t> un </a:t>
            </a:r>
            <a:r>
              <a:rPr lang="en-GB" b="1" dirty="0" err="1" smtClean="0">
                <a:latin typeface="Calibri" panose="020F0502020204030204" pitchFamily="34" charset="0"/>
                <a:cs typeface="Calibri" panose="020F0502020204030204" pitchFamily="34" charset="0"/>
              </a:rPr>
              <a:t>perfil</a:t>
            </a:r>
            <a:r>
              <a:rPr lang="en-GB" b="1" dirty="0" smtClean="0">
                <a:latin typeface="Calibri" panose="020F0502020204030204" pitchFamily="34" charset="0"/>
                <a:cs typeface="Calibri" panose="020F0502020204030204" pitchFamily="34" charset="0"/>
              </a:rPr>
              <a:t> de Instagram para </a:t>
            </a:r>
            <a:r>
              <a:rPr lang="en-GB" b="1" dirty="0" err="1" smtClean="0">
                <a:latin typeface="Calibri" panose="020F0502020204030204" pitchFamily="34" charset="0"/>
                <a:cs typeface="Calibri" panose="020F0502020204030204" pitchFamily="34" charset="0"/>
              </a:rPr>
              <a:t>empresas</a:t>
            </a:r>
            <a:endParaRPr lang="en-GB" b="1" dirty="0">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err="1" smtClean="0">
                <a:latin typeface="Calibri" panose="020F0502020204030204" pitchFamily="34" charset="0"/>
                <a:cs typeface="Calibri" panose="020F0502020204030204" pitchFamily="34" charset="0"/>
              </a:rPr>
              <a:t>Descarga</a:t>
            </a:r>
            <a:r>
              <a:rPr lang="en-GB" dirty="0" smtClean="0">
                <a:latin typeface="Calibri" panose="020F0502020204030204" pitchFamily="34" charset="0"/>
                <a:cs typeface="Calibri" panose="020F0502020204030204" pitchFamily="34" charset="0"/>
              </a:rPr>
              <a:t> la app Instagram </a:t>
            </a:r>
            <a:r>
              <a:rPr lang="en-GB" dirty="0">
                <a:latin typeface="Calibri" panose="020F0502020204030204" pitchFamily="34" charset="0"/>
                <a:cs typeface="Calibri" panose="020F0502020204030204" pitchFamily="34" charset="0"/>
              </a:rPr>
              <a:t>app </a:t>
            </a:r>
            <a:r>
              <a:rPr lang="en-GB" dirty="0" smtClean="0">
                <a:latin typeface="Calibri" panose="020F0502020204030204" pitchFamily="34" charset="0"/>
                <a:cs typeface="Calibri" panose="020F0502020204030204" pitchFamily="34" charset="0"/>
              </a:rPr>
              <a:t>para </a:t>
            </a:r>
            <a:r>
              <a:rPr lang="en-GB" dirty="0">
                <a:latin typeface="Calibri" panose="020F0502020204030204" pitchFamily="34" charset="0"/>
                <a:cs typeface="Calibri" panose="020F0502020204030204" pitchFamily="34" charset="0"/>
                <a:hlinkClick r:id="rId5"/>
              </a:rPr>
              <a:t>iOS</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6"/>
              </a:rPr>
              <a:t>Android</a:t>
            </a:r>
            <a:r>
              <a:rPr lang="en-GB" dirty="0">
                <a:latin typeface="Calibri" panose="020F0502020204030204" pitchFamily="34" charset="0"/>
                <a:cs typeface="Calibri" panose="020F0502020204030204" pitchFamily="34" charset="0"/>
              </a:rPr>
              <a:t> or </a:t>
            </a:r>
            <a:r>
              <a:rPr lang="en-GB" dirty="0">
                <a:latin typeface="Calibri" panose="020F0502020204030204" pitchFamily="34" charset="0"/>
                <a:cs typeface="Calibri" panose="020F0502020204030204" pitchFamily="34" charset="0"/>
                <a:hlinkClick r:id="rId7"/>
              </a:rPr>
              <a:t>Windows</a:t>
            </a:r>
            <a:r>
              <a:rPr lang="en-GB"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r>
              <a:rPr lang="en-GB" dirty="0" err="1" smtClean="0">
                <a:latin typeface="Calibri" panose="020F0502020204030204" pitchFamily="34" charset="0"/>
                <a:cs typeface="Calibri" panose="020F0502020204030204" pitchFamily="34" charset="0"/>
              </a:rPr>
              <a:t>Haz</a:t>
            </a:r>
            <a:r>
              <a:rPr lang="en-GB" dirty="0" smtClean="0">
                <a:latin typeface="Calibri" panose="020F0502020204030204" pitchFamily="34" charset="0"/>
                <a:cs typeface="Calibri" panose="020F0502020204030204" pitchFamily="34" charset="0"/>
              </a:rPr>
              <a:t> click </a:t>
            </a:r>
            <a:r>
              <a:rPr lang="en-GB" dirty="0" err="1" smtClean="0">
                <a:latin typeface="Calibri" panose="020F0502020204030204" pitchFamily="34" charset="0"/>
                <a:cs typeface="Calibri" panose="020F0502020204030204" pitchFamily="34" charset="0"/>
              </a:rPr>
              <a:t>en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inscríbete</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s-ES" dirty="0" smtClean="0">
                <a:latin typeface="Calibri" panose="020F0502020204030204" pitchFamily="34" charset="0"/>
                <a:cs typeface="Calibri" panose="020F0502020204030204" pitchFamily="34" charset="0"/>
              </a:rPr>
              <a:t>Introduce tu </a:t>
            </a:r>
            <a:r>
              <a:rPr lang="es-ES" dirty="0">
                <a:latin typeface="Calibri" panose="020F0502020204030204" pitchFamily="34" charset="0"/>
                <a:cs typeface="Calibri" panose="020F0502020204030204" pitchFamily="34" charset="0"/>
              </a:rPr>
              <a:t>dirección de correo electrónico. Es mejor que utilices el correo electrónico de tu empresa. También puedes iniciar sesión con Facebook para empresas</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err="1" smtClean="0">
                <a:latin typeface="Calibri" panose="020F0502020204030204" pitchFamily="34" charset="0"/>
                <a:cs typeface="Calibri" panose="020F0502020204030204" pitchFamily="34" charset="0"/>
              </a:rPr>
              <a:t>Elige</a:t>
            </a:r>
            <a:r>
              <a:rPr lang="en-GB" dirty="0" smtClean="0">
                <a:latin typeface="Calibri" panose="020F0502020204030204" pitchFamily="34" charset="0"/>
                <a:cs typeface="Calibri" panose="020F0502020204030204" pitchFamily="34" charset="0"/>
              </a:rPr>
              <a:t> el </a:t>
            </a:r>
            <a:r>
              <a:rPr lang="en-GB" dirty="0" err="1" smtClean="0">
                <a:latin typeface="Calibri" panose="020F0502020204030204" pitchFamily="34" charset="0"/>
                <a:cs typeface="Calibri" panose="020F0502020204030204" pitchFamily="34" charset="0"/>
              </a:rPr>
              <a:t>usuario</a:t>
            </a:r>
            <a:r>
              <a:rPr lang="en-GB" dirty="0" smtClean="0">
                <a:latin typeface="Calibri" panose="020F0502020204030204" pitchFamily="34" charset="0"/>
                <a:cs typeface="Calibri" panose="020F0502020204030204" pitchFamily="34" charset="0"/>
              </a:rPr>
              <a:t> y la </a:t>
            </a:r>
            <a:r>
              <a:rPr lang="en-GB" dirty="0" err="1" smtClean="0">
                <a:latin typeface="Calibri" panose="020F0502020204030204" pitchFamily="34" charset="0"/>
                <a:cs typeface="Calibri" panose="020F0502020204030204" pitchFamily="34" charset="0"/>
              </a:rPr>
              <a:t>contraseña</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Ahora tienes una cuenta "personal" de Instagram que puedes convertir en un perfil de empresa</a:t>
            </a:r>
            <a:r>
              <a:rPr lang="en-GB" b="1" dirty="0" smtClean="0">
                <a:latin typeface="Calibri" panose="020F0502020204030204" pitchFamily="34" charset="0"/>
                <a:cs typeface="Calibri" panose="020F0502020204030204" pitchFamily="34" charset="0"/>
              </a:rPr>
              <a:t>.</a:t>
            </a:r>
            <a:endParaRPr lang="en-GB" b="1" dirty="0"/>
          </a:p>
        </p:txBody>
      </p:sp>
    </p:spTree>
    <p:extLst>
      <p:ext uri="{BB962C8B-B14F-4D97-AF65-F5344CB8AC3E}">
        <p14:creationId xmlns:p14="http://schemas.microsoft.com/office/powerpoint/2010/main" val="35222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6052287" y="1595046"/>
            <a:ext cx="1530759" cy="3089434"/>
          </a:xfrm>
          <a:prstGeom prst="rect">
            <a:avLst/>
          </a:prstGeom>
        </p:spPr>
      </p:pic>
      <p:pic>
        <p:nvPicPr>
          <p:cNvPr id="13" name="Imagen 12"/>
          <p:cNvPicPr>
            <a:picLocks noChangeAspect="1"/>
          </p:cNvPicPr>
          <p:nvPr/>
        </p:nvPicPr>
        <p:blipFill>
          <a:blip r:embed="rId4"/>
          <a:stretch>
            <a:fillRect/>
          </a:stretch>
        </p:blipFill>
        <p:spPr>
          <a:xfrm>
            <a:off x="3199875" y="1595046"/>
            <a:ext cx="1581519" cy="290206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47814" y="1320037"/>
            <a:ext cx="6585495" cy="307777"/>
          </a:xfrm>
          <a:prstGeom prst="rect">
            <a:avLst/>
          </a:prstGeom>
        </p:spPr>
        <p:txBody>
          <a:bodyPr wrap="square">
            <a:spAutoFit/>
          </a:bodyPr>
          <a:lstStyle/>
          <a:p>
            <a:r>
              <a:rPr lang="en-GB" b="1" dirty="0" err="1" smtClean="0"/>
              <a:t>Cómo</a:t>
            </a:r>
            <a:r>
              <a:rPr lang="en-GB" b="1" dirty="0" smtClean="0"/>
              <a:t> </a:t>
            </a:r>
            <a:r>
              <a:rPr lang="en-GB" b="1" dirty="0" err="1" smtClean="0"/>
              <a:t>convertir</a:t>
            </a:r>
            <a:r>
              <a:rPr lang="en-GB" b="1" dirty="0" smtClean="0"/>
              <a:t> un </a:t>
            </a:r>
            <a:r>
              <a:rPr lang="en-GB" b="1" dirty="0" err="1" smtClean="0"/>
              <a:t>perfil</a:t>
            </a:r>
            <a:r>
              <a:rPr lang="en-GB" b="1" dirty="0" smtClean="0"/>
              <a:t> personal de Instagram </a:t>
            </a:r>
            <a:r>
              <a:rPr lang="en-GB" b="1" dirty="0" err="1" smtClean="0"/>
              <a:t>en</a:t>
            </a:r>
            <a:r>
              <a:rPr lang="en-GB" b="1" dirty="0" smtClean="0"/>
              <a:t> un </a:t>
            </a:r>
            <a:r>
              <a:rPr lang="en-GB" b="1" dirty="0" err="1" smtClean="0"/>
              <a:t>perfil</a:t>
            </a:r>
            <a:r>
              <a:rPr lang="en-GB" b="1" dirty="0" smtClean="0"/>
              <a:t> </a:t>
            </a:r>
            <a:r>
              <a:rPr lang="en-GB" b="1" dirty="0" err="1" smtClean="0"/>
              <a:t>profesional</a:t>
            </a:r>
            <a:r>
              <a:rPr lang="en-GB" b="1" dirty="0" smtClean="0"/>
              <a:t>:</a:t>
            </a:r>
            <a:endParaRPr lang="en-GB" b="1" dirty="0"/>
          </a:p>
        </p:txBody>
      </p:sp>
      <p:sp>
        <p:nvSpPr>
          <p:cNvPr id="3" name="Rectángulo 2"/>
          <p:cNvSpPr/>
          <p:nvPr/>
        </p:nvSpPr>
        <p:spPr>
          <a:xfrm>
            <a:off x="1656920" y="1685225"/>
            <a:ext cx="1546918" cy="646331"/>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1. </a:t>
            </a:r>
            <a:r>
              <a:rPr lang="en-GB" sz="1200" dirty="0" err="1" smtClean="0">
                <a:solidFill>
                  <a:srgbClr val="0070C0"/>
                </a:solidFill>
                <a:latin typeface="Calibri" panose="020F0502020204030204" pitchFamily="34" charset="0"/>
                <a:cs typeface="Calibri" panose="020F0502020204030204" pitchFamily="34" charset="0"/>
              </a:rPr>
              <a:t>Pulsa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en</a:t>
            </a:r>
            <a:r>
              <a:rPr lang="en-GB" sz="1200" dirty="0" smtClean="0">
                <a:solidFill>
                  <a:srgbClr val="0070C0"/>
                </a:solidFill>
                <a:latin typeface="Calibri" panose="020F0502020204030204" pitchFamily="34" charset="0"/>
                <a:cs typeface="Calibri" panose="020F0502020204030204" pitchFamily="34" charset="0"/>
              </a:rPr>
              <a:t> las </a:t>
            </a:r>
            <a:r>
              <a:rPr lang="en-GB" sz="1200" dirty="0" err="1" smtClean="0">
                <a:solidFill>
                  <a:srgbClr val="0070C0"/>
                </a:solidFill>
                <a:latin typeface="Calibri" panose="020F0502020204030204" pitchFamily="34" charset="0"/>
                <a:cs typeface="Calibri" panose="020F0502020204030204" pitchFamily="34" charset="0"/>
              </a:rPr>
              <a:t>tres</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barras</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arriba</a:t>
            </a:r>
            <a:r>
              <a:rPr lang="en-GB" sz="1200" dirty="0" smtClean="0">
                <a:solidFill>
                  <a:srgbClr val="0070C0"/>
                </a:solidFill>
                <a:latin typeface="Calibri" panose="020F0502020204030204" pitchFamily="34" charset="0"/>
                <a:cs typeface="Calibri" panose="020F0502020204030204" pitchFamily="34" charset="0"/>
              </a:rPr>
              <a:t> a la </a:t>
            </a:r>
            <a:r>
              <a:rPr lang="en-GB" sz="1200" dirty="0" err="1" smtClean="0">
                <a:solidFill>
                  <a:srgbClr val="0070C0"/>
                </a:solidFill>
                <a:latin typeface="Calibri" panose="020F0502020204030204" pitchFamily="34" charset="0"/>
                <a:cs typeface="Calibri" panose="020F0502020204030204" pitchFamily="34" charset="0"/>
              </a:rPr>
              <a:t>derecha</a:t>
            </a:r>
            <a:endParaRPr lang="en-GB" sz="1200" dirty="0">
              <a:solidFill>
                <a:srgbClr val="0070C0"/>
              </a:solidFill>
              <a:effectLst/>
              <a:latin typeface="Calibri" panose="020F0502020204030204" pitchFamily="34" charset="0"/>
              <a:cs typeface="Calibri" panose="020F0502020204030204" pitchFamily="34" charset="0"/>
            </a:endParaRPr>
          </a:p>
        </p:txBody>
      </p:sp>
      <p:sp>
        <p:nvSpPr>
          <p:cNvPr id="7" name="Rectángulo 6"/>
          <p:cNvSpPr/>
          <p:nvPr/>
        </p:nvSpPr>
        <p:spPr>
          <a:xfrm>
            <a:off x="3799537" y="2865188"/>
            <a:ext cx="1062624" cy="461665"/>
          </a:xfrm>
          <a:prstGeom prst="rect">
            <a:avLst/>
          </a:prstGeom>
        </p:spPr>
        <p:txBody>
          <a:bodyPr wrap="square">
            <a:spAutoFit/>
          </a:bodyPr>
          <a:lstStyle/>
          <a:p>
            <a:r>
              <a:rPr lang="es-ES" sz="1200" dirty="0">
                <a:solidFill>
                  <a:srgbClr val="0E101A"/>
                </a:solidFill>
                <a:effectLst/>
                <a:latin typeface="Calibri" panose="020F0502020204030204" pitchFamily="34" charset="0"/>
                <a:cs typeface="Calibri" panose="020F0502020204030204" pitchFamily="34" charset="0"/>
              </a:rPr>
              <a:t>2. </a:t>
            </a:r>
            <a:r>
              <a:rPr lang="es-ES" sz="1200" dirty="0" smtClean="0">
                <a:solidFill>
                  <a:srgbClr val="0070C0"/>
                </a:solidFill>
                <a:latin typeface="Calibri" panose="020F0502020204030204" pitchFamily="34" charset="0"/>
                <a:cs typeface="Calibri" panose="020F0502020204030204" pitchFamily="34" charset="0"/>
              </a:rPr>
              <a:t>Pulsa herramientas</a:t>
            </a:r>
            <a:endParaRPr lang="en-GB" sz="1200" dirty="0">
              <a:solidFill>
                <a:srgbClr val="0070C0"/>
              </a:solidFill>
              <a:effectLst/>
              <a:latin typeface="Calibri" panose="020F0502020204030204" pitchFamily="34" charset="0"/>
              <a:cs typeface="Calibri" panose="020F0502020204030204" pitchFamily="34" charset="0"/>
            </a:endParaRPr>
          </a:p>
        </p:txBody>
      </p:sp>
      <p:sp>
        <p:nvSpPr>
          <p:cNvPr id="11" name="Rectángulo 10"/>
          <p:cNvSpPr/>
          <p:nvPr/>
        </p:nvSpPr>
        <p:spPr>
          <a:xfrm>
            <a:off x="6606278" y="2926321"/>
            <a:ext cx="1443944" cy="276999"/>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3. </a:t>
            </a:r>
            <a:r>
              <a:rPr lang="en-GB" sz="1200" dirty="0" err="1" smtClean="0">
                <a:solidFill>
                  <a:srgbClr val="0070C0"/>
                </a:solidFill>
                <a:latin typeface="Calibri" panose="020F0502020204030204" pitchFamily="34" charset="0"/>
                <a:cs typeface="Calibri" panose="020F0502020204030204" pitchFamily="34" charset="0"/>
              </a:rPr>
              <a:t>Pulsa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cuenta</a:t>
            </a:r>
            <a:endParaRPr lang="en-GB" sz="1200" dirty="0">
              <a:solidFill>
                <a:srgbClr val="0070C0"/>
              </a:solidFill>
              <a:effectLst/>
              <a:latin typeface="Calibri" panose="020F0502020204030204" pitchFamily="34" charset="0"/>
              <a:cs typeface="Calibri" panose="020F0502020204030204" pitchFamily="34" charset="0"/>
            </a:endParaRPr>
          </a:p>
        </p:txBody>
      </p:sp>
      <p:pic>
        <p:nvPicPr>
          <p:cNvPr id="16" name="Imagen 15"/>
          <p:cNvPicPr>
            <a:picLocks noChangeAspect="1"/>
          </p:cNvPicPr>
          <p:nvPr/>
        </p:nvPicPr>
        <p:blipFill>
          <a:blip r:embed="rId5"/>
          <a:stretch>
            <a:fillRect/>
          </a:stretch>
        </p:blipFill>
        <p:spPr>
          <a:xfrm>
            <a:off x="252146" y="1595046"/>
            <a:ext cx="1404774" cy="2969181"/>
          </a:xfrm>
          <a:prstGeom prst="rect">
            <a:avLst/>
          </a:prstGeom>
        </p:spPr>
      </p:pic>
      <p:sp>
        <p:nvSpPr>
          <p:cNvPr id="17" name="Rectángulo 16"/>
          <p:cNvSpPr/>
          <p:nvPr/>
        </p:nvSpPr>
        <p:spPr>
          <a:xfrm>
            <a:off x="1457540" y="1684421"/>
            <a:ext cx="151254" cy="218402"/>
          </a:xfrm>
          <a:prstGeom prst="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ángulo redondeado 18"/>
          <p:cNvSpPr/>
          <p:nvPr/>
        </p:nvSpPr>
        <p:spPr>
          <a:xfrm>
            <a:off x="6133054" y="3195320"/>
            <a:ext cx="515640" cy="178755"/>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525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5901990" y="1320037"/>
            <a:ext cx="1573294" cy="3308993"/>
          </a:xfrm>
          <a:prstGeom prst="rect">
            <a:avLst/>
          </a:prstGeom>
        </p:spPr>
      </p:pic>
      <p:pic>
        <p:nvPicPr>
          <p:cNvPr id="16" name="Imagen 15"/>
          <p:cNvPicPr>
            <a:picLocks noChangeAspect="1"/>
          </p:cNvPicPr>
          <p:nvPr/>
        </p:nvPicPr>
        <p:blipFill>
          <a:blip r:embed="rId4"/>
          <a:stretch>
            <a:fillRect/>
          </a:stretch>
        </p:blipFill>
        <p:spPr>
          <a:xfrm>
            <a:off x="252935" y="1327977"/>
            <a:ext cx="1555240" cy="3272589"/>
          </a:xfrm>
          <a:prstGeom prst="rect">
            <a:avLst/>
          </a:prstGeom>
        </p:spPr>
      </p:pic>
      <p:sp>
        <p:nvSpPr>
          <p:cNvPr id="17" name="Rectángulo redondeado 16"/>
          <p:cNvSpPr/>
          <p:nvPr/>
        </p:nvSpPr>
        <p:spPr>
          <a:xfrm>
            <a:off x="275008" y="3603663"/>
            <a:ext cx="893774" cy="171880"/>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n 17"/>
          <p:cNvPicPr>
            <a:picLocks noChangeAspect="1"/>
          </p:cNvPicPr>
          <p:nvPr/>
        </p:nvPicPr>
        <p:blipFill>
          <a:blip r:embed="rId5"/>
          <a:stretch>
            <a:fillRect/>
          </a:stretch>
        </p:blipFill>
        <p:spPr>
          <a:xfrm>
            <a:off x="2109239" y="1320037"/>
            <a:ext cx="1621993" cy="3382573"/>
          </a:xfrm>
          <a:prstGeom prst="rect">
            <a:avLst/>
          </a:prstGeom>
        </p:spPr>
      </p:pic>
      <p:sp>
        <p:nvSpPr>
          <p:cNvPr id="19" name="Rectángulo redondeado 18"/>
          <p:cNvSpPr/>
          <p:nvPr/>
        </p:nvSpPr>
        <p:spPr>
          <a:xfrm>
            <a:off x="2109239" y="2964271"/>
            <a:ext cx="1621993" cy="95616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agen 19"/>
          <p:cNvPicPr>
            <a:picLocks noChangeAspect="1"/>
          </p:cNvPicPr>
          <p:nvPr/>
        </p:nvPicPr>
        <p:blipFill>
          <a:blip r:embed="rId6"/>
          <a:stretch>
            <a:fillRect/>
          </a:stretch>
        </p:blipFill>
        <p:spPr>
          <a:xfrm>
            <a:off x="4008234" y="1320037"/>
            <a:ext cx="1600448" cy="3344526"/>
          </a:xfrm>
          <a:prstGeom prst="rect">
            <a:avLst/>
          </a:prstGeom>
        </p:spPr>
      </p:pic>
      <p:sp>
        <p:nvSpPr>
          <p:cNvPr id="21" name="Rectángulo redondeado 20"/>
          <p:cNvSpPr/>
          <p:nvPr/>
        </p:nvSpPr>
        <p:spPr>
          <a:xfrm>
            <a:off x="4076987" y="2206935"/>
            <a:ext cx="1531695" cy="1938803"/>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3" name="Rectángulo 2"/>
          <p:cNvSpPr/>
          <p:nvPr/>
        </p:nvSpPr>
        <p:spPr>
          <a:xfrm>
            <a:off x="252935" y="3767603"/>
            <a:ext cx="1531719" cy="461665"/>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4. </a:t>
            </a:r>
            <a:r>
              <a:rPr lang="en-GB" sz="1200" dirty="0" err="1" smtClean="0">
                <a:solidFill>
                  <a:srgbClr val="0070C0"/>
                </a:solidFill>
                <a:latin typeface="Calibri" panose="020F0502020204030204" pitchFamily="34" charset="0"/>
                <a:cs typeface="Calibri" panose="020F0502020204030204" pitchFamily="34" charset="0"/>
              </a:rPr>
              <a:t>Pasar</a:t>
            </a:r>
            <a:r>
              <a:rPr lang="en-GB" sz="1200" dirty="0" smtClean="0">
                <a:solidFill>
                  <a:srgbClr val="0070C0"/>
                </a:solidFill>
                <a:latin typeface="Calibri" panose="020F0502020204030204" pitchFamily="34" charset="0"/>
                <a:cs typeface="Calibri" panose="020F0502020204030204" pitchFamily="34" charset="0"/>
              </a:rPr>
              <a:t> a la </a:t>
            </a:r>
            <a:r>
              <a:rPr lang="en-GB" sz="1200" dirty="0" err="1" smtClean="0">
                <a:solidFill>
                  <a:srgbClr val="0070C0"/>
                </a:solidFill>
                <a:latin typeface="Calibri" panose="020F0502020204030204" pitchFamily="34" charset="0"/>
                <a:cs typeface="Calibri" panose="020F0502020204030204" pitchFamily="34" charset="0"/>
              </a:rPr>
              <a:t>cuentra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profesional</a:t>
            </a:r>
            <a:endParaRPr lang="en-GB" sz="1200" dirty="0">
              <a:solidFill>
                <a:srgbClr val="0070C0"/>
              </a:solidFill>
              <a:effectLst/>
              <a:latin typeface="Calibri" panose="020F0502020204030204" pitchFamily="34" charset="0"/>
              <a:cs typeface="Calibri" panose="020F0502020204030204" pitchFamily="34" charset="0"/>
            </a:endParaRPr>
          </a:p>
        </p:txBody>
      </p:sp>
      <p:sp>
        <p:nvSpPr>
          <p:cNvPr id="6" name="Rectángulo 5"/>
          <p:cNvSpPr/>
          <p:nvPr/>
        </p:nvSpPr>
        <p:spPr>
          <a:xfrm>
            <a:off x="2238120" y="3998435"/>
            <a:ext cx="1364230" cy="646331"/>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5. </a:t>
            </a:r>
            <a:r>
              <a:rPr lang="en-GB" sz="1200" dirty="0" err="1" smtClean="0">
                <a:solidFill>
                  <a:srgbClr val="0070C0"/>
                </a:solidFill>
                <a:latin typeface="Calibri" panose="020F0502020204030204" pitchFamily="34" charset="0"/>
                <a:cs typeface="Calibri" panose="020F0502020204030204" pitchFamily="34" charset="0"/>
              </a:rPr>
              <a:t>Selecciona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creación</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cuenta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empresa</a:t>
            </a:r>
            <a:endParaRPr lang="en-GB" sz="1200" dirty="0">
              <a:solidFill>
                <a:srgbClr val="0070C0"/>
              </a:solidFill>
              <a:effectLst/>
              <a:latin typeface="Calibri" panose="020F0502020204030204" pitchFamily="34" charset="0"/>
              <a:cs typeface="Calibri" panose="020F0502020204030204" pitchFamily="34" charset="0"/>
            </a:endParaRPr>
          </a:p>
        </p:txBody>
      </p:sp>
      <p:sp>
        <p:nvSpPr>
          <p:cNvPr id="8" name="Rectángulo 7"/>
          <p:cNvSpPr/>
          <p:nvPr/>
        </p:nvSpPr>
        <p:spPr>
          <a:xfrm>
            <a:off x="4082137" y="1426056"/>
            <a:ext cx="1922321" cy="276999"/>
          </a:xfrm>
          <a:prstGeom prst="rect">
            <a:avLst/>
          </a:prstGeom>
        </p:spPr>
        <p:txBody>
          <a:bodyPr wrap="none">
            <a:spAutoFit/>
          </a:bodyPr>
          <a:lstStyle/>
          <a:p>
            <a:r>
              <a:rPr lang="en-GB" sz="1200" dirty="0">
                <a:solidFill>
                  <a:srgbClr val="0070C0"/>
                </a:solidFill>
                <a:latin typeface="Calibri" panose="020F0502020204030204" pitchFamily="34" charset="0"/>
                <a:cs typeface="Calibri" panose="020F0502020204030204" pitchFamily="34" charset="0"/>
              </a:rPr>
              <a:t>6. </a:t>
            </a:r>
            <a:r>
              <a:rPr lang="en-GB" sz="1200" dirty="0" err="1" smtClean="0">
                <a:solidFill>
                  <a:srgbClr val="0070C0"/>
                </a:solidFill>
                <a:latin typeface="Calibri" panose="020F0502020204030204" pitchFamily="34" charset="0"/>
                <a:cs typeface="Calibri" panose="020F0502020204030204" pitchFamily="34" charset="0"/>
              </a:rPr>
              <a:t>Selecciona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una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categoría</a:t>
            </a:r>
            <a:r>
              <a:rPr lang="en-GB" sz="1200" dirty="0">
                <a:solidFill>
                  <a:srgbClr val="0E101A"/>
                </a:solidFill>
                <a:latin typeface="Calibri" panose="020F0502020204030204" pitchFamily="34" charset="0"/>
                <a:cs typeface="Calibri" panose="020F0502020204030204" pitchFamily="34" charset="0"/>
              </a:rPr>
              <a:t> </a:t>
            </a:r>
            <a:endParaRPr lang="en-GB" sz="1200" dirty="0">
              <a:solidFill>
                <a:srgbClr val="0E101A"/>
              </a:solidFill>
              <a:effectLst/>
              <a:latin typeface="Calibri" panose="020F0502020204030204" pitchFamily="34" charset="0"/>
              <a:cs typeface="Calibri" panose="020F0502020204030204" pitchFamily="34" charset="0"/>
            </a:endParaRPr>
          </a:p>
        </p:txBody>
      </p:sp>
      <p:sp>
        <p:nvSpPr>
          <p:cNvPr id="11" name="Rectángulo 10"/>
          <p:cNvSpPr/>
          <p:nvPr/>
        </p:nvSpPr>
        <p:spPr>
          <a:xfrm>
            <a:off x="6081543" y="1426056"/>
            <a:ext cx="1815548" cy="461665"/>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7. </a:t>
            </a:r>
            <a:r>
              <a:rPr lang="en-GB" sz="1200" dirty="0" err="1" smtClean="0">
                <a:solidFill>
                  <a:srgbClr val="0070C0"/>
                </a:solidFill>
                <a:latin typeface="Calibri" panose="020F0502020204030204" pitchFamily="34" charset="0"/>
                <a:cs typeface="Calibri" panose="020F0502020204030204" pitchFamily="34" charset="0"/>
              </a:rPr>
              <a:t>Revisa</a:t>
            </a:r>
            <a:r>
              <a:rPr lang="en-GB" sz="1200" dirty="0" smtClean="0">
                <a:solidFill>
                  <a:srgbClr val="0070C0"/>
                </a:solidFill>
                <a:latin typeface="Calibri" panose="020F0502020204030204" pitchFamily="34" charset="0"/>
                <a:cs typeface="Calibri" panose="020F0502020204030204" pitchFamily="34" charset="0"/>
              </a:rPr>
              <a:t> </a:t>
            </a:r>
            <a:r>
              <a:rPr lang="en-GB" sz="1200" dirty="0" err="1" smtClean="0">
                <a:solidFill>
                  <a:srgbClr val="0070C0"/>
                </a:solidFill>
                <a:latin typeface="Calibri" panose="020F0502020204030204" pitchFamily="34" charset="0"/>
                <a:cs typeface="Calibri" panose="020F0502020204030204" pitchFamily="34" charset="0"/>
              </a:rPr>
              <a:t>tu</a:t>
            </a:r>
            <a:r>
              <a:rPr lang="en-GB" sz="1200" dirty="0" smtClean="0">
                <a:solidFill>
                  <a:srgbClr val="0070C0"/>
                </a:solidFill>
                <a:latin typeface="Calibri" panose="020F0502020204030204" pitchFamily="34" charset="0"/>
                <a:cs typeface="Calibri" panose="020F0502020204030204" pitchFamily="34" charset="0"/>
              </a:rPr>
              <a:t> info de </a:t>
            </a:r>
            <a:r>
              <a:rPr lang="en-GB" sz="1200" dirty="0" err="1" smtClean="0">
                <a:solidFill>
                  <a:srgbClr val="0070C0"/>
                </a:solidFill>
                <a:latin typeface="Calibri" panose="020F0502020204030204" pitchFamily="34" charset="0"/>
                <a:cs typeface="Calibri" panose="020F0502020204030204" pitchFamily="34" charset="0"/>
              </a:rPr>
              <a:t>contacto</a:t>
            </a:r>
            <a:endParaRPr lang="en-GB" sz="1200" dirty="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7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13441" y="1267361"/>
            <a:ext cx="7985530" cy="1169551"/>
          </a:xfrm>
          <a:prstGeom prst="rect">
            <a:avLst/>
          </a:prstGeom>
        </p:spPr>
        <p:txBody>
          <a:bodyPr wrap="square">
            <a:spAutoFit/>
          </a:bodyPr>
          <a:lstStyle/>
          <a:p>
            <a:r>
              <a:rPr lang="en-GB" u="sng" dirty="0" err="1" smtClean="0">
                <a:solidFill>
                  <a:srgbClr val="0E101A"/>
                </a:solidFill>
                <a:latin typeface="Calibri" panose="020F0502020204030204" pitchFamily="34" charset="0"/>
                <a:cs typeface="Calibri" panose="020F0502020204030204" pitchFamily="34" charset="0"/>
              </a:rPr>
              <a:t>Cómo</a:t>
            </a:r>
            <a:r>
              <a:rPr lang="en-GB" u="sng" dirty="0" smtClean="0">
                <a:solidFill>
                  <a:srgbClr val="0E101A"/>
                </a:solidFill>
                <a:latin typeface="Calibri" panose="020F0502020204030204" pitchFamily="34" charset="0"/>
                <a:cs typeface="Calibri" panose="020F0502020204030204" pitchFamily="34" charset="0"/>
              </a:rPr>
              <a:t> </a:t>
            </a:r>
            <a:r>
              <a:rPr lang="en-GB" u="sng" dirty="0" err="1" smtClean="0">
                <a:solidFill>
                  <a:srgbClr val="0E101A"/>
                </a:solidFill>
                <a:latin typeface="Calibri" panose="020F0502020204030204" pitchFamily="34" charset="0"/>
                <a:cs typeface="Calibri" panose="020F0502020204030204" pitchFamily="34" charset="0"/>
              </a:rPr>
              <a:t>usar</a:t>
            </a:r>
            <a:r>
              <a:rPr lang="en-GB" u="sng" dirty="0" smtClean="0">
                <a:solidFill>
                  <a:srgbClr val="0E101A"/>
                </a:solidFill>
                <a:latin typeface="Calibri" panose="020F0502020204030204" pitchFamily="34" charset="0"/>
                <a:cs typeface="Calibri" panose="020F0502020204030204" pitchFamily="34" charset="0"/>
              </a:rPr>
              <a:t> Instagram para </a:t>
            </a:r>
            <a:r>
              <a:rPr lang="en-GB" u="sng" dirty="0" err="1" smtClean="0">
                <a:solidFill>
                  <a:srgbClr val="0E101A"/>
                </a:solidFill>
                <a:latin typeface="Calibri" panose="020F0502020204030204" pitchFamily="34" charset="0"/>
                <a:cs typeface="Calibri" panose="020F0502020204030204" pitchFamily="34" charset="0"/>
              </a:rPr>
              <a:t>empresas</a:t>
            </a:r>
            <a:r>
              <a:rPr lang="en-GB" u="sng" dirty="0" smtClean="0">
                <a:solidFill>
                  <a:srgbClr val="0E101A"/>
                </a:solidFill>
                <a:latin typeface="Calibri" panose="020F0502020204030204" pitchFamily="34" charset="0"/>
                <a:cs typeface="Calibri" panose="020F0502020204030204" pitchFamily="34" charset="0"/>
              </a:rPr>
              <a:t>.</a:t>
            </a:r>
            <a:endParaRPr lang="en-GB" u="sng" dirty="0">
              <a:solidFill>
                <a:srgbClr val="0E101A"/>
              </a:solidFill>
              <a:latin typeface="Calibri" panose="020F0502020204030204" pitchFamily="34" charset="0"/>
              <a:cs typeface="Calibri" panose="020F0502020204030204" pitchFamily="34" charset="0"/>
            </a:endParaRPr>
          </a:p>
          <a:p>
            <a:endParaRPr lang="en-GB" u="sng"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Añade fotos de alta calidad. Tómate tu tiempo para hacer y editar las fotos</a:t>
            </a:r>
            <a:r>
              <a:rPr lang="en-GB" dirty="0" smtClean="0">
                <a:solidFill>
                  <a:srgbClr val="0E101A"/>
                </a:solidFill>
                <a:latin typeface="Calibri" panose="020F0502020204030204" pitchFamily="34" charset="0"/>
                <a:cs typeface="Calibri" panose="020F0502020204030204" pitchFamily="34" charset="0"/>
              </a:rPr>
              <a:t>. </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Puedes encontrar aplicaciones gratuitas de editores y </a:t>
            </a:r>
            <a:r>
              <a:rPr lang="es-ES" dirty="0" smtClean="0">
                <a:solidFill>
                  <a:srgbClr val="0E101A"/>
                </a:solidFill>
                <a:latin typeface="Calibri" panose="020F0502020204030204" pitchFamily="34" charset="0"/>
                <a:cs typeface="Calibri" panose="020F0502020204030204" pitchFamily="34" charset="0"/>
              </a:rPr>
              <a:t>filtros</a:t>
            </a:r>
            <a:r>
              <a:rPr lang="en-GB" dirty="0" smtClean="0">
                <a:solidFill>
                  <a:srgbClr val="0E101A"/>
                </a:solidFill>
              </a:rPr>
              <a:t>:</a:t>
            </a:r>
            <a:endParaRPr lang="en-GB" dirty="0">
              <a:solidFill>
                <a:srgbClr val="0E101A"/>
              </a:solidFill>
              <a:effectLst/>
            </a:endParaRPr>
          </a:p>
        </p:txBody>
      </p:sp>
      <p:sp>
        <p:nvSpPr>
          <p:cNvPr id="3" name="Rectángulo 2"/>
          <p:cNvSpPr/>
          <p:nvPr/>
        </p:nvSpPr>
        <p:spPr>
          <a:xfrm>
            <a:off x="301262" y="2590786"/>
            <a:ext cx="2359941" cy="307777"/>
          </a:xfrm>
          <a:prstGeom prst="rect">
            <a:avLst/>
          </a:prstGeom>
        </p:spPr>
        <p:txBody>
          <a:bodyPr wrap="none">
            <a:spAutoFit/>
          </a:bodyPr>
          <a:lstStyle/>
          <a:p>
            <a:r>
              <a:rPr lang="en-GB" b="1" u="sng" dirty="0">
                <a:solidFill>
                  <a:schemeClr val="accent5"/>
                </a:solidFill>
                <a:latin typeface="Calibri" panose="020F0502020204030204" pitchFamily="34" charset="0"/>
                <a:cs typeface="Calibri" panose="020F0502020204030204" pitchFamily="34" charset="0"/>
              </a:rPr>
              <a:t>VSCO: </a:t>
            </a:r>
            <a:r>
              <a:rPr lang="en-GB" b="1" u="sng" dirty="0" smtClean="0">
                <a:solidFill>
                  <a:schemeClr val="accent5"/>
                </a:solidFill>
                <a:latin typeface="Calibri" panose="020F0502020204030204" pitchFamily="34" charset="0"/>
                <a:cs typeface="Calibri" panose="020F0502020204030204" pitchFamily="34" charset="0"/>
              </a:rPr>
              <a:t>Editor de </a:t>
            </a:r>
            <a:r>
              <a:rPr lang="en-GB" b="1" u="sng" dirty="0" err="1" smtClean="0">
                <a:solidFill>
                  <a:schemeClr val="accent5"/>
                </a:solidFill>
                <a:latin typeface="Calibri" panose="020F0502020204030204" pitchFamily="34" charset="0"/>
                <a:cs typeface="Calibri" panose="020F0502020204030204" pitchFamily="34" charset="0"/>
              </a:rPr>
              <a:t>fotos</a:t>
            </a:r>
            <a:r>
              <a:rPr lang="en-GB" b="1" u="sng" dirty="0" smtClean="0">
                <a:solidFill>
                  <a:schemeClr val="accent5"/>
                </a:solidFill>
                <a:latin typeface="Calibri" panose="020F0502020204030204" pitchFamily="34" charset="0"/>
                <a:cs typeface="Calibri" panose="020F0502020204030204" pitchFamily="34" charset="0"/>
              </a:rPr>
              <a:t> y video</a:t>
            </a:r>
            <a:endParaRPr lang="en-GB" b="1" u="sng" dirty="0">
              <a:solidFill>
                <a:schemeClr val="accent5"/>
              </a:solidFill>
              <a:latin typeface="Calibri" panose="020F0502020204030204" pitchFamily="34" charset="0"/>
              <a:cs typeface="Calibri" panose="020F0502020204030204" pitchFamily="34" charset="0"/>
            </a:endParaRPr>
          </a:p>
        </p:txBody>
      </p:sp>
      <p:sp>
        <p:nvSpPr>
          <p:cNvPr id="4" name="Rectángulo 3"/>
          <p:cNvSpPr/>
          <p:nvPr/>
        </p:nvSpPr>
        <p:spPr>
          <a:xfrm>
            <a:off x="2739600" y="2590785"/>
            <a:ext cx="898003" cy="307777"/>
          </a:xfrm>
          <a:prstGeom prst="rect">
            <a:avLst/>
          </a:prstGeom>
        </p:spPr>
        <p:txBody>
          <a:bodyPr wrap="none">
            <a:spAutoFit/>
          </a:bodyPr>
          <a:lstStyle/>
          <a:p>
            <a:r>
              <a:rPr lang="en-GB" b="1" dirty="0" err="1">
                <a:solidFill>
                  <a:srgbClr val="0E101A"/>
                </a:solidFill>
                <a:latin typeface="Calibri" panose="020F0502020204030204" pitchFamily="34" charset="0"/>
                <a:cs typeface="Calibri" panose="020F0502020204030204" pitchFamily="34" charset="0"/>
                <a:hlinkClick r:id="rId3"/>
              </a:rPr>
              <a:t>Snapseed</a:t>
            </a:r>
            <a:endParaRPr lang="en-GB" b="1" dirty="0">
              <a:solidFill>
                <a:srgbClr val="0E101A"/>
              </a:solidFill>
              <a:latin typeface="Calibri" panose="020F0502020204030204" pitchFamily="34" charset="0"/>
              <a:cs typeface="Calibri" panose="020F0502020204030204" pitchFamily="34" charset="0"/>
            </a:endParaRPr>
          </a:p>
        </p:txBody>
      </p:sp>
      <p:sp>
        <p:nvSpPr>
          <p:cNvPr id="5" name="Rectángulo 4"/>
          <p:cNvSpPr/>
          <p:nvPr/>
        </p:nvSpPr>
        <p:spPr>
          <a:xfrm>
            <a:off x="3887665" y="2590936"/>
            <a:ext cx="2576346" cy="307777"/>
          </a:xfrm>
          <a:prstGeom prst="rect">
            <a:avLst/>
          </a:prstGeom>
        </p:spPr>
        <p:txBody>
          <a:bodyPr wrap="none">
            <a:spAutoFit/>
          </a:bodyPr>
          <a:lstStyle/>
          <a:p>
            <a:r>
              <a:rPr lang="en-GB" b="1" dirty="0">
                <a:solidFill>
                  <a:srgbClr val="0E101A"/>
                </a:solidFill>
                <a:latin typeface="Calibri" panose="020F0502020204030204" pitchFamily="34" charset="0"/>
                <a:cs typeface="Calibri" panose="020F0502020204030204" pitchFamily="34" charset="0"/>
                <a:hlinkClick r:id="rId4"/>
              </a:rPr>
              <a:t>Photoshop Express Photo Editor</a:t>
            </a:r>
            <a:endParaRPr lang="en-GB" b="1" dirty="0">
              <a:solidFill>
                <a:srgbClr val="0E101A"/>
              </a:solidFill>
              <a:latin typeface="Calibri" panose="020F0502020204030204" pitchFamily="34" charset="0"/>
              <a:cs typeface="Calibri" panose="020F0502020204030204" pitchFamily="34" charset="0"/>
            </a:endParaRPr>
          </a:p>
        </p:txBody>
      </p:sp>
      <p:sp>
        <p:nvSpPr>
          <p:cNvPr id="6" name="Rectángulo 5"/>
          <p:cNvSpPr/>
          <p:nvPr/>
        </p:nvSpPr>
        <p:spPr>
          <a:xfrm>
            <a:off x="1313778" y="2935529"/>
            <a:ext cx="116249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5"/>
              </a:rPr>
              <a:t>A Color Story</a:t>
            </a:r>
            <a:endParaRPr lang="en-GB" b="1">
              <a:solidFill>
                <a:srgbClr val="0E101A"/>
              </a:solidFill>
              <a:latin typeface="Calibri" panose="020F0502020204030204" pitchFamily="34" charset="0"/>
              <a:cs typeface="Calibri" panose="020F0502020204030204" pitchFamily="34" charset="0"/>
            </a:endParaRPr>
          </a:p>
        </p:txBody>
      </p:sp>
      <p:sp>
        <p:nvSpPr>
          <p:cNvPr id="7" name="Rectángulo 6"/>
          <p:cNvSpPr/>
          <p:nvPr/>
        </p:nvSpPr>
        <p:spPr>
          <a:xfrm>
            <a:off x="2444056" y="2945400"/>
            <a:ext cx="250741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6"/>
              </a:rPr>
              <a:t>Adobe Lightroom: Photo Editor</a:t>
            </a:r>
            <a:endParaRPr lang="en-GB" b="1">
              <a:solidFill>
                <a:srgbClr val="0E101A"/>
              </a:solidFill>
              <a:latin typeface="Calibri" panose="020F0502020204030204" pitchFamily="34" charset="0"/>
              <a:cs typeface="Calibri" panose="020F0502020204030204" pitchFamily="34" charset="0"/>
            </a:endParaRPr>
          </a:p>
        </p:txBody>
      </p:sp>
      <p:sp>
        <p:nvSpPr>
          <p:cNvPr id="8" name="Rectángulo 7"/>
          <p:cNvSpPr/>
          <p:nvPr/>
        </p:nvSpPr>
        <p:spPr>
          <a:xfrm>
            <a:off x="113441" y="3407050"/>
            <a:ext cx="7344930" cy="523220"/>
          </a:xfrm>
          <a:prstGeom prst="rect">
            <a:avLst/>
          </a:prstGeom>
        </p:spPr>
        <p:txBody>
          <a:bodyPr wrap="square">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Crear Historias de Instagram. En Instagram </a:t>
            </a:r>
            <a:r>
              <a:rPr lang="es-ES" dirty="0" err="1">
                <a:latin typeface="Calibri" panose="020F0502020204030204" pitchFamily="34" charset="0"/>
                <a:cs typeface="Calibri" panose="020F0502020204030204" pitchFamily="34" charset="0"/>
              </a:rPr>
              <a:t>Stories</a:t>
            </a:r>
            <a:r>
              <a:rPr lang="es-ES" dirty="0">
                <a:latin typeface="Calibri" panose="020F0502020204030204" pitchFamily="34" charset="0"/>
                <a:cs typeface="Calibri" panose="020F0502020204030204" pitchFamily="34" charset="0"/>
              </a:rPr>
              <a:t>, puedes publicar vídeos, fotos, texto y música. También puedes añadir </a:t>
            </a:r>
            <a:r>
              <a:rPr lang="es-ES" dirty="0" err="1">
                <a:latin typeface="Calibri" panose="020F0502020204030204" pitchFamily="34" charset="0"/>
                <a:cs typeface="Calibri" panose="020F0502020204030204" pitchFamily="34" charset="0"/>
              </a:rPr>
              <a:t>stickers</a:t>
            </a:r>
            <a:r>
              <a:rPr lang="es-ES" dirty="0">
                <a:latin typeface="Calibri" panose="020F0502020204030204" pitchFamily="34" charset="0"/>
                <a:cs typeface="Calibri" panose="020F0502020204030204" pitchFamily="34" charset="0"/>
              </a:rPr>
              <a:t> como tu ubicación, etiquetas de usuario y hashtags</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18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13440" y="2151935"/>
            <a:ext cx="8239913" cy="738664"/>
          </a:xfrm>
          <a:prstGeom prst="rect">
            <a:avLst/>
          </a:prstGeom>
        </p:spPr>
        <p:txBody>
          <a:bodyPr wrap="square">
            <a:spAutoFit/>
          </a:bodyPr>
          <a:lstStyle/>
          <a:p>
            <a:pPr marL="285750" lvl="1" indent="-285750">
              <a:buFont typeface="Arial" panose="020B0604020202020204" pitchFamily="34" charset="0"/>
              <a:buChar char="•"/>
            </a:pPr>
            <a:r>
              <a:rPr lang="es-ES" dirty="0" err="1">
                <a:latin typeface="Calibri" panose="020F0502020204030204" pitchFamily="34" charset="0"/>
                <a:cs typeface="Calibri" panose="020F0502020204030204" pitchFamily="34" charset="0"/>
              </a:rPr>
              <a:t>Comprometete</a:t>
            </a:r>
            <a:r>
              <a:rPr lang="es-ES" dirty="0">
                <a:latin typeface="Calibri" panose="020F0502020204030204" pitchFamily="34" charset="0"/>
                <a:cs typeface="Calibri" panose="020F0502020204030204" pitchFamily="34" charset="0"/>
              </a:rPr>
              <a:t> con tus seguidores. Toca dos veces la imagen o toca el botón del corazón debajo de la publicación para expresar tu gusto por una foto. Comenta las fotos y menciónalas utilizando el símbolo @ para etiquetar a otros usuarios</a:t>
            </a:r>
            <a:r>
              <a:rPr lang="en-GB" dirty="0" smtClean="0">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113440" y="3144319"/>
            <a:ext cx="8061160" cy="523220"/>
          </a:xfrm>
          <a:prstGeom prst="rect">
            <a:avLst/>
          </a:prstGeom>
        </p:spPr>
        <p:txBody>
          <a:bodyPr wrap="square">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Utiliza los hashtags # para ayudar a los usuarios a encontrar contenido en Instagram. Es una buena idea fijarse en otras marcas de tu sector para obtener ejemplos de qué hashtags utilizar</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6" name="Rectángulo 5"/>
          <p:cNvSpPr/>
          <p:nvPr/>
        </p:nvSpPr>
        <p:spPr>
          <a:xfrm>
            <a:off x="113440" y="1413271"/>
            <a:ext cx="8011723" cy="523220"/>
          </a:xfrm>
          <a:prstGeom prst="rect">
            <a:avLst/>
          </a:prstGeom>
        </p:spPr>
        <p:txBody>
          <a:bodyPr wrap="square">
            <a:spAutoFit/>
          </a:bodyPr>
          <a:lstStyle/>
          <a:p>
            <a:pPr marL="285750" indent="-285750">
              <a:buFont typeface="Arial" panose="020B0604020202020204" pitchFamily="34" charset="0"/>
              <a:buChar char="•"/>
            </a:pPr>
            <a:r>
              <a:rPr lang="es-ES" dirty="0" smtClean="0">
                <a:solidFill>
                  <a:srgbClr val="0E101A"/>
                </a:solidFill>
                <a:latin typeface="Calibri" panose="020F0502020204030204" pitchFamily="34" charset="0"/>
                <a:cs typeface="Calibri" panose="020F0502020204030204" pitchFamily="34" charset="0"/>
              </a:rPr>
              <a:t>Transmite </a:t>
            </a:r>
            <a:r>
              <a:rPr lang="es-ES" dirty="0">
                <a:solidFill>
                  <a:srgbClr val="0E101A"/>
                </a:solidFill>
                <a:latin typeface="Calibri" panose="020F0502020204030204" pitchFamily="34" charset="0"/>
                <a:cs typeface="Calibri" panose="020F0502020204030204" pitchFamily="34" charset="0"/>
              </a:rPr>
              <a:t>vídeos en directo. Puedes ofrecer a los clientes una visión en directo de aspectos de tu negocio, mostrar productos o responder a preguntas en directo a través de los comentarios</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2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815882"/>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3"/>
              </a:rPr>
              <a:t>LinkedIn </a:t>
            </a:r>
            <a:r>
              <a:rPr lang="en-GB" b="1" dirty="0" smtClean="0">
                <a:solidFill>
                  <a:srgbClr val="004C52"/>
                </a:solidFill>
                <a:latin typeface="Calibri" panose="020F0502020204030204" pitchFamily="34" charset="0"/>
                <a:cs typeface="Calibri" panose="020F0502020204030204" pitchFamily="34" charset="0"/>
                <a:hlinkClick r:id="rId3"/>
              </a:rPr>
              <a:t>para </a:t>
            </a:r>
            <a:r>
              <a:rPr lang="en-GB" b="1" dirty="0" err="1" smtClean="0">
                <a:solidFill>
                  <a:srgbClr val="004C52"/>
                </a:solidFill>
                <a:latin typeface="Calibri" panose="020F0502020204030204" pitchFamily="34" charset="0"/>
                <a:cs typeface="Calibri" panose="020F0502020204030204" pitchFamily="34" charset="0"/>
                <a:hlinkClick r:id="rId3"/>
              </a:rPr>
              <a:t>empresas</a:t>
            </a:r>
            <a:r>
              <a:rPr lang="en-GB" b="1" dirty="0" smtClean="0">
                <a:solidFill>
                  <a:srgbClr val="004C52"/>
                </a:solidFill>
                <a:latin typeface="Calibri" panose="020F0502020204030204" pitchFamily="34" charset="0"/>
                <a:cs typeface="Calibri" panose="020F0502020204030204" pitchFamily="34" charset="0"/>
                <a:hlinkClick r:id="rId3"/>
              </a:rPr>
              <a:t>:</a:t>
            </a:r>
            <a:endParaRPr lang="en-GB" b="1" dirty="0">
              <a:solidFill>
                <a:srgbClr val="004C52"/>
              </a:solidFill>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LinkedIn es la red social más popular en lo que respecta a la creación de redes empresariales en línea.</a:t>
            </a:r>
          </a:p>
          <a:p>
            <a:r>
              <a:rPr lang="es-ES" dirty="0">
                <a:latin typeface="Calibri" panose="020F0502020204030204" pitchFamily="34" charset="0"/>
                <a:cs typeface="Calibri" panose="020F0502020204030204" pitchFamily="34" charset="0"/>
              </a:rPr>
              <a:t>LinkedIn para empresas puede ayudar a tu negocio a encontrar y reclutar a los mejores talentos. </a:t>
            </a:r>
          </a:p>
          <a:p>
            <a:r>
              <a:rPr lang="es-ES" dirty="0">
                <a:latin typeface="Calibri" panose="020F0502020204030204" pitchFamily="34" charset="0"/>
                <a:cs typeface="Calibri" panose="020F0502020204030204" pitchFamily="34" charset="0"/>
              </a:rPr>
              <a:t>Puedes crear y compartir publicaciones que sean relevantes para tus seguidores.</a:t>
            </a:r>
          </a:p>
          <a:p>
            <a:r>
              <a:rPr lang="es-ES" dirty="0">
                <a:latin typeface="Calibri" panose="020F0502020204030204" pitchFamily="34" charset="0"/>
                <a:cs typeface="Calibri" panose="020F0502020204030204" pitchFamily="34" charset="0"/>
              </a:rPr>
              <a:t>Puedes crear páginas de escaparate para promocionar tus productos y marcas</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134066" y="2713603"/>
            <a:ext cx="3286417" cy="738664"/>
          </a:xfrm>
          <a:prstGeom prst="rect">
            <a:avLst/>
          </a:prstGeom>
        </p:spPr>
        <p:txBody>
          <a:bodyPr wrap="square">
            <a:spAutoFit/>
          </a:bodyPr>
          <a:lstStyle/>
          <a:p>
            <a:r>
              <a:rPr lang="en-GB" b="1" dirty="0" err="1" smtClean="0">
                <a:latin typeface="Calibri" panose="020F0502020204030204" pitchFamily="34" charset="0"/>
                <a:cs typeface="Calibri" panose="020F0502020204030204" pitchFamily="34" charset="0"/>
              </a:rPr>
              <a:t>Cómo</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crear</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una</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página</a:t>
            </a:r>
            <a:r>
              <a:rPr lang="en-GB" b="1" dirty="0" smtClean="0">
                <a:latin typeface="Calibri" panose="020F0502020204030204" pitchFamily="34" charset="0"/>
                <a:cs typeface="Calibri" panose="020F0502020204030204" pitchFamily="34" charset="0"/>
              </a:rPr>
              <a:t> de </a:t>
            </a:r>
            <a:r>
              <a:rPr lang="en-GB" b="1" dirty="0" err="1" smtClean="0">
                <a:latin typeface="Calibri" panose="020F0502020204030204" pitchFamily="34" charset="0"/>
                <a:cs typeface="Calibri" panose="020F0502020204030204" pitchFamily="34" charset="0"/>
              </a:rPr>
              <a:t>empresa</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en</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tres</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pasos</a:t>
            </a:r>
            <a:endParaRPr lang="en-GB" b="1" dirty="0">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p:txBody>
      </p:sp>
      <p:sp>
        <p:nvSpPr>
          <p:cNvPr id="4" name="Rectángulo 3"/>
          <p:cNvSpPr/>
          <p:nvPr/>
        </p:nvSpPr>
        <p:spPr>
          <a:xfrm>
            <a:off x="1175054" y="3518426"/>
            <a:ext cx="3259217" cy="523220"/>
          </a:xfrm>
          <a:prstGeom prst="rect">
            <a:avLst/>
          </a:prstGeom>
        </p:spPr>
        <p:txBody>
          <a:bodyPr wrap="square">
            <a:spAutoFit/>
          </a:bodyPr>
          <a:lstStyle/>
          <a:p>
            <a:r>
              <a:rPr lang="en-GB" b="1" dirty="0" smtClean="0"/>
              <a:t>Primer </a:t>
            </a:r>
            <a:r>
              <a:rPr lang="en-GB" b="1" dirty="0" err="1" smtClean="0"/>
              <a:t>paso</a:t>
            </a:r>
            <a:r>
              <a:rPr lang="en-GB" dirty="0" smtClean="0"/>
              <a:t>. </a:t>
            </a:r>
            <a:r>
              <a:rPr lang="en-GB" dirty="0" err="1" smtClean="0"/>
              <a:t>Selecciona</a:t>
            </a:r>
            <a:r>
              <a:rPr lang="en-GB" dirty="0"/>
              <a:t> </a:t>
            </a:r>
            <a:r>
              <a:rPr lang="en-GB" dirty="0" err="1" smtClean="0"/>
              <a:t>tu</a:t>
            </a:r>
            <a:r>
              <a:rPr lang="en-GB" dirty="0" smtClean="0"/>
              <a:t> </a:t>
            </a:r>
            <a:r>
              <a:rPr lang="en-GB" dirty="0" err="1" smtClean="0"/>
              <a:t>tipo</a:t>
            </a:r>
            <a:r>
              <a:rPr lang="en-GB" dirty="0" smtClean="0"/>
              <a:t> de </a:t>
            </a:r>
            <a:r>
              <a:rPr lang="en-GB" dirty="0" err="1" smtClean="0"/>
              <a:t>negocio</a:t>
            </a:r>
            <a:r>
              <a:rPr lang="en-GB" dirty="0" smtClean="0"/>
              <a:t>.</a:t>
            </a:r>
            <a:endParaRPr lang="en-GB" dirty="0"/>
          </a:p>
        </p:txBody>
      </p:sp>
      <p:pic>
        <p:nvPicPr>
          <p:cNvPr id="9" name="Imagen 8"/>
          <p:cNvPicPr>
            <a:picLocks noChangeAspect="1"/>
          </p:cNvPicPr>
          <p:nvPr/>
        </p:nvPicPr>
        <p:blipFill>
          <a:blip r:embed="rId4"/>
          <a:stretch>
            <a:fillRect/>
          </a:stretch>
        </p:blipFill>
        <p:spPr>
          <a:xfrm>
            <a:off x="4434271" y="2526205"/>
            <a:ext cx="2726540" cy="2136283"/>
          </a:xfrm>
          <a:prstGeom prst="rect">
            <a:avLst/>
          </a:prstGeom>
        </p:spPr>
      </p:pic>
      <p:sp>
        <p:nvSpPr>
          <p:cNvPr id="10" name="Rectángulo redondeado 9"/>
          <p:cNvSpPr/>
          <p:nvPr/>
        </p:nvSpPr>
        <p:spPr>
          <a:xfrm>
            <a:off x="4434271" y="2526205"/>
            <a:ext cx="2726540" cy="904514"/>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5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88657" y="1992650"/>
            <a:ext cx="2762361" cy="523220"/>
          </a:xfrm>
          <a:prstGeom prst="rect">
            <a:avLst/>
          </a:prstGeom>
        </p:spPr>
        <p:txBody>
          <a:bodyPr wrap="square">
            <a:spAutoFit/>
          </a:bodyPr>
          <a:lstStyle/>
          <a:p>
            <a:r>
              <a:rPr lang="en-GB" b="1" dirty="0" smtClean="0">
                <a:latin typeface="Calibri" panose="020F0502020204030204" pitchFamily="34" charset="0"/>
                <a:cs typeface="Calibri" panose="020F0502020204030204" pitchFamily="34" charset="0"/>
              </a:rPr>
              <a:t>Segundo </a:t>
            </a:r>
            <a:r>
              <a:rPr lang="en-GB" b="1" dirty="0" err="1" smtClean="0">
                <a:latin typeface="Calibri" panose="020F0502020204030204" pitchFamily="34" charset="0"/>
                <a:cs typeface="Calibri" panose="020F0502020204030204" pitchFamily="34" charset="0"/>
              </a:rPr>
              <a:t>paso</a:t>
            </a:r>
            <a:r>
              <a:rPr lang="en-GB" b="1"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Añade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detalles</a:t>
            </a:r>
            <a:r>
              <a:rPr lang="en-GB" dirty="0" smtClean="0">
                <a:latin typeface="Calibri" panose="020F0502020204030204" pitchFamily="34" charset="0"/>
                <a:cs typeface="Calibri" panose="020F0502020204030204" pitchFamily="34" charset="0"/>
              </a:rPr>
              <a:t> de la </a:t>
            </a:r>
            <a:r>
              <a:rPr lang="en-GB" dirty="0" err="1" smtClean="0">
                <a:latin typeface="Calibri" panose="020F0502020204030204" pitchFamily="34" charset="0"/>
                <a:cs typeface="Calibri" panose="020F0502020204030204" pitchFamily="34" charset="0"/>
              </a:rPr>
              <a:t>empresa</a:t>
            </a:r>
            <a:endParaRPr lang="en-GB" dirty="0">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3375717" y="1082939"/>
            <a:ext cx="5222672" cy="3572919"/>
          </a:xfrm>
          <a:prstGeom prst="rect">
            <a:avLst/>
          </a:prstGeom>
        </p:spPr>
      </p:pic>
      <p:sp>
        <p:nvSpPr>
          <p:cNvPr id="8" name="Rectángulo redondeado 7"/>
          <p:cNvSpPr/>
          <p:nvPr/>
        </p:nvSpPr>
        <p:spPr>
          <a:xfrm>
            <a:off x="3243852" y="1082939"/>
            <a:ext cx="3059459" cy="2870294"/>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6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smtClean="0">
                <a:solidFill>
                  <a:schemeClr val="tx1"/>
                </a:solidFill>
              </a:rPr>
              <a:t>INDICE</a:t>
            </a:r>
            <a:endParaRPr sz="2200" dirty="0">
              <a:solidFill>
                <a:schemeClr val="tx1"/>
              </a:solidFill>
            </a:endParaRPr>
          </a:p>
        </p:txBody>
      </p:sp>
      <p:sp>
        <p:nvSpPr>
          <p:cNvPr id="4" name="Rectángulo 3"/>
          <p:cNvSpPr/>
          <p:nvPr/>
        </p:nvSpPr>
        <p:spPr>
          <a:xfrm>
            <a:off x="379953" y="1318776"/>
            <a:ext cx="4572000" cy="307777"/>
          </a:xfrm>
          <a:prstGeom prst="rect">
            <a:avLst/>
          </a:prstGeom>
        </p:spPr>
        <p:txBody>
          <a:bodyPr>
            <a:spAutoFit/>
          </a:bodyPr>
          <a:lstStyle/>
          <a:p>
            <a:pPr marL="0" lvl="0" indent="0">
              <a:buClr>
                <a:schemeClr val="dk1"/>
              </a:buClr>
              <a:buSzPts val="1100"/>
              <a:buNone/>
            </a:pPr>
            <a:r>
              <a:rPr lang="en-GB" dirty="0">
                <a:solidFill>
                  <a:srgbClr val="2ABBAD"/>
                </a:solidFill>
                <a:latin typeface="Calibri" panose="020F0502020204030204" pitchFamily="34" charset="0"/>
                <a:cs typeface="Calibri" panose="020F0502020204030204" pitchFamily="34" charset="0"/>
              </a:rPr>
              <a:t>Unit 1. </a:t>
            </a:r>
            <a:r>
              <a:rPr lang="es-ES" dirty="0">
                <a:solidFill>
                  <a:schemeClr val="tx1"/>
                </a:solidFill>
                <a:latin typeface="Calibri" panose="020F0502020204030204" pitchFamily="34" charset="0"/>
                <a:cs typeface="Calibri" panose="020F0502020204030204" pitchFamily="34" charset="0"/>
              </a:rPr>
              <a:t>Comunicación digital en entornos empresariales</a:t>
            </a:r>
            <a:endParaRPr lang="en-GB" dirty="0">
              <a:solidFill>
                <a:schemeClr val="tx1"/>
              </a:solidFill>
              <a:latin typeface="Calibri" panose="020F0502020204030204" pitchFamily="34" charset="0"/>
              <a:cs typeface="Calibri" panose="020F0502020204030204" pitchFamily="34" charset="0"/>
            </a:endParaRPr>
          </a:p>
        </p:txBody>
      </p:sp>
      <p:sp>
        <p:nvSpPr>
          <p:cNvPr id="2" name="Rectángulo 1"/>
          <p:cNvSpPr/>
          <p:nvPr/>
        </p:nvSpPr>
        <p:spPr>
          <a:xfrm>
            <a:off x="924711" y="1659242"/>
            <a:ext cx="5441711" cy="1169551"/>
          </a:xfrm>
          <a:prstGeom prst="rect">
            <a:avLst/>
          </a:prstGeom>
        </p:spPr>
        <p:txBody>
          <a:bodyPr wrap="square">
            <a:spAutoFit/>
          </a:bodyPr>
          <a:lstStyle/>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1.1 </a:t>
            </a:r>
            <a:r>
              <a:rPr lang="en-GB" dirty="0" smtClean="0">
                <a:solidFill>
                  <a:schemeClr val="tx1"/>
                </a:solidFill>
                <a:latin typeface="Calibri" panose="020F0502020204030204" pitchFamily="34" charset="0"/>
                <a:cs typeface="Calibri" panose="020F0502020204030204" pitchFamily="34" charset="0"/>
              </a:rPr>
              <a:t>Social media </a:t>
            </a:r>
            <a:r>
              <a:rPr lang="en-GB" dirty="0" err="1" smtClean="0">
                <a:solidFill>
                  <a:schemeClr val="tx1"/>
                </a:solidFill>
                <a:latin typeface="Calibri" panose="020F0502020204030204" pitchFamily="34" charset="0"/>
                <a:cs typeface="Calibri" panose="020F0502020204030204" pitchFamily="34" charset="0"/>
              </a:rPr>
              <a:t>corporativo</a:t>
            </a: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1.2 </a:t>
            </a:r>
            <a:r>
              <a:rPr lang="es-ES" dirty="0">
                <a:latin typeface="Calibri" panose="020F0502020204030204" pitchFamily="34" charset="0"/>
                <a:cs typeface="Calibri" panose="020F0502020204030204" pitchFamily="34" charset="0"/>
              </a:rPr>
              <a:t>Ventajas que ofrecen las redes sociales a los empresarios y las PYME</a:t>
            </a:r>
            <a:r>
              <a:rPr lang="en-GB" dirty="0" smtClean="0">
                <a:latin typeface="Calibri" panose="020F0502020204030204" pitchFamily="34" charset="0"/>
                <a:cs typeface="Calibri" panose="020F0502020204030204" pitchFamily="34" charset="0"/>
              </a:rPr>
              <a:t> </a:t>
            </a:r>
            <a:endParaRPr lang="en-GB" dirty="0">
              <a:solidFill>
                <a:srgbClr val="FF0000"/>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latin typeface="Calibri" panose="020F0502020204030204" pitchFamily="34" charset="0"/>
              <a:cs typeface="Calibri" panose="020F0502020204030204" pitchFamily="34" charset="0"/>
            </a:endParaRPr>
          </a:p>
          <a:p>
            <a:pPr marL="0" lvl="0" indent="0">
              <a:buClr>
                <a:schemeClr val="dk1"/>
              </a:buClr>
              <a:buSzPts val="1100"/>
              <a:buNone/>
            </a:pPr>
            <a:r>
              <a:rPr lang="es-ES" dirty="0">
                <a:solidFill>
                  <a:schemeClr val="tx1"/>
                </a:solidFill>
                <a:latin typeface="Calibri" panose="020F0502020204030204" pitchFamily="34" charset="0"/>
                <a:cs typeface="Calibri" panose="020F0502020204030204" pitchFamily="34" charset="0"/>
              </a:rPr>
              <a:t>1.3 </a:t>
            </a:r>
            <a:r>
              <a:rPr lang="es-ES" dirty="0" smtClean="0">
                <a:solidFill>
                  <a:schemeClr val="tx1"/>
                </a:solidFill>
                <a:latin typeface="Calibri" panose="020F0502020204030204" pitchFamily="34" charset="0"/>
                <a:cs typeface="Calibri" panose="020F0502020204030204" pitchFamily="34" charset="0"/>
              </a:rPr>
              <a:t>Principales herramientas</a:t>
            </a:r>
            <a:endParaRPr lang="es-ES" dirty="0">
              <a:solidFill>
                <a:schemeClr val="tx1"/>
              </a:solidFill>
              <a:latin typeface="Calibri" panose="020F0502020204030204" pitchFamily="34" charset="0"/>
              <a:cs typeface="Calibri" panose="020F0502020204030204" pitchFamily="34" charset="0"/>
            </a:endParaRPr>
          </a:p>
        </p:txBody>
      </p:sp>
      <p:sp>
        <p:nvSpPr>
          <p:cNvPr id="5" name="CuadroTexto 4"/>
          <p:cNvSpPr txBox="1"/>
          <p:nvPr/>
        </p:nvSpPr>
        <p:spPr>
          <a:xfrm>
            <a:off x="1431756" y="2827642"/>
            <a:ext cx="2800808"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Facebook </a:t>
            </a:r>
            <a:r>
              <a:rPr lang="es-ES" dirty="0" smtClean="0">
                <a:latin typeface="Calibri" panose="020F0502020204030204" pitchFamily="34" charset="0"/>
                <a:cs typeface="Calibri" panose="020F0502020204030204" pitchFamily="34" charset="0"/>
              </a:rPr>
              <a:t>para empresas</a:t>
            </a:r>
            <a:endParaRPr lang="en-GB" dirty="0">
              <a:latin typeface="Calibri" panose="020F0502020204030204" pitchFamily="34" charset="0"/>
              <a:cs typeface="Calibri" panose="020F0502020204030204" pitchFamily="34" charset="0"/>
            </a:endParaRPr>
          </a:p>
        </p:txBody>
      </p:sp>
      <p:sp>
        <p:nvSpPr>
          <p:cNvPr id="8" name="CuadroTexto 7"/>
          <p:cNvSpPr txBox="1"/>
          <p:nvPr/>
        </p:nvSpPr>
        <p:spPr>
          <a:xfrm>
            <a:off x="1431757" y="3169585"/>
            <a:ext cx="246137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Instagram </a:t>
            </a:r>
            <a:r>
              <a:rPr lang="es-ES" dirty="0" smtClean="0">
                <a:latin typeface="Calibri" panose="020F0502020204030204" pitchFamily="34" charset="0"/>
                <a:cs typeface="Calibri" panose="020F0502020204030204" pitchFamily="34" charset="0"/>
              </a:rPr>
              <a:t>para </a:t>
            </a:r>
            <a:r>
              <a:rPr lang="es-ES" dirty="0" err="1" smtClean="0">
                <a:latin typeface="Calibri" panose="020F0502020204030204" pitchFamily="34" charset="0"/>
                <a:cs typeface="Calibri" panose="020F0502020204030204" pitchFamily="34" charset="0"/>
              </a:rPr>
              <a:t>empreas</a:t>
            </a:r>
            <a:endParaRPr lang="en-GB" dirty="0">
              <a:latin typeface="Calibri" panose="020F0502020204030204" pitchFamily="34" charset="0"/>
              <a:cs typeface="Calibri" panose="020F0502020204030204" pitchFamily="34" charset="0"/>
            </a:endParaRPr>
          </a:p>
        </p:txBody>
      </p:sp>
      <p:sp>
        <p:nvSpPr>
          <p:cNvPr id="9" name="CuadroTexto 8"/>
          <p:cNvSpPr txBox="1"/>
          <p:nvPr/>
        </p:nvSpPr>
        <p:spPr>
          <a:xfrm>
            <a:off x="1431756" y="3500745"/>
            <a:ext cx="2565279"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LinkedIn </a:t>
            </a:r>
            <a:r>
              <a:rPr lang="es-ES" dirty="0" smtClean="0">
                <a:latin typeface="Calibri" panose="020F0502020204030204" pitchFamily="34" charset="0"/>
                <a:cs typeface="Calibri" panose="020F0502020204030204" pitchFamily="34" charset="0"/>
              </a:rPr>
              <a:t>para empresas</a:t>
            </a:r>
            <a:endParaRPr lang="en-GB" dirty="0">
              <a:latin typeface="Calibri" panose="020F0502020204030204" pitchFamily="34" charset="0"/>
              <a:cs typeface="Calibri" panose="020F0502020204030204" pitchFamily="34" charset="0"/>
            </a:endParaRPr>
          </a:p>
        </p:txBody>
      </p:sp>
      <p:sp>
        <p:nvSpPr>
          <p:cNvPr id="10" name="CuadroTexto 9"/>
          <p:cNvSpPr txBox="1"/>
          <p:nvPr/>
        </p:nvSpPr>
        <p:spPr>
          <a:xfrm>
            <a:off x="1431757" y="3842688"/>
            <a:ext cx="246137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WhatsApp </a:t>
            </a:r>
            <a:r>
              <a:rPr lang="es-ES" dirty="0" smtClean="0">
                <a:latin typeface="Calibri" panose="020F0502020204030204" pitchFamily="34" charset="0"/>
                <a:cs typeface="Calibri" panose="020F0502020204030204" pitchFamily="34" charset="0"/>
              </a:rPr>
              <a:t>para empresas</a:t>
            </a: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13440" y="2052341"/>
            <a:ext cx="3364051" cy="954107"/>
          </a:xfrm>
          <a:prstGeom prst="rect">
            <a:avLst/>
          </a:prstGeom>
        </p:spPr>
        <p:txBody>
          <a:bodyPr wrap="square">
            <a:spAutoFit/>
          </a:bodyPr>
          <a:lstStyle/>
          <a:p>
            <a:r>
              <a:rPr lang="en-GB" b="1" dirty="0" err="1" smtClean="0">
                <a:latin typeface="Calibri" panose="020F0502020204030204" pitchFamily="34" charset="0"/>
                <a:cs typeface="Calibri" panose="020F0502020204030204" pitchFamily="34" charset="0"/>
              </a:rPr>
              <a:t>Tercer</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paso</a:t>
            </a:r>
            <a:r>
              <a:rPr lang="en-GB" b="1"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Añade</a:t>
            </a:r>
            <a:r>
              <a:rPr lang="en-GB" dirty="0" smtClean="0">
                <a:latin typeface="Calibri" panose="020F0502020204030204" pitchFamily="34" charset="0"/>
                <a:cs typeface="Calibri" panose="020F0502020204030204" pitchFamily="34" charset="0"/>
              </a:rPr>
              <a:t> un logo.</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err="1" smtClean="0">
                <a:latin typeface="Calibri" panose="020F0502020204030204" pitchFamily="34" charset="0"/>
                <a:cs typeface="Calibri" panose="020F0502020204030204" pitchFamily="34" charset="0"/>
              </a:rPr>
              <a:t>Tu</a:t>
            </a:r>
            <a:r>
              <a:rPr lang="en-GB" dirty="0" smtClean="0">
                <a:latin typeface="Calibri" panose="020F0502020204030204" pitchFamily="34" charset="0"/>
                <a:cs typeface="Calibri" panose="020F0502020204030204" pitchFamily="34" charset="0"/>
              </a:rPr>
              <a:t> logo </a:t>
            </a:r>
            <a:r>
              <a:rPr lang="en-GB" dirty="0" err="1" smtClean="0">
                <a:latin typeface="Calibri" panose="020F0502020204030204" pitchFamily="34" charset="0"/>
                <a:cs typeface="Calibri" panose="020F0502020204030204" pitchFamily="34" charset="0"/>
              </a:rPr>
              <a:t>debe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ser</a:t>
            </a:r>
            <a:r>
              <a:rPr lang="en-GB" dirty="0" smtClean="0">
                <a:latin typeface="Calibri" panose="020F0502020204030204" pitchFamily="34" charset="0"/>
                <a:cs typeface="Calibri" panose="020F0502020204030204" pitchFamily="34" charset="0"/>
              </a:rPr>
              <a:t> de </a:t>
            </a:r>
            <a:r>
              <a:rPr lang="en-GB" dirty="0">
                <a:latin typeface="Calibri" panose="020F0502020204030204" pitchFamily="34" charset="0"/>
                <a:cs typeface="Calibri" panose="020F0502020204030204" pitchFamily="34" charset="0"/>
              </a:rPr>
              <a:t>300 x 300 </a:t>
            </a:r>
            <a:r>
              <a:rPr lang="en-GB" dirty="0" err="1" smtClean="0">
                <a:latin typeface="Calibri" panose="020F0502020204030204" pitchFamily="34" charset="0"/>
                <a:cs typeface="Calibri" panose="020F0502020204030204" pitchFamily="34" charset="0"/>
              </a:rPr>
              <a:t>píxeles</a:t>
            </a:r>
            <a:r>
              <a:rPr lang="en-GB" dirty="0" smtClean="0">
                <a:latin typeface="Calibri" panose="020F0502020204030204" pitchFamily="34" charset="0"/>
                <a:cs typeface="Calibri" panose="020F0502020204030204" pitchFamily="34" charset="0"/>
              </a:rPr>
              <a:t> y </a:t>
            </a:r>
            <a:r>
              <a:rPr lang="en-GB" dirty="0" err="1" smtClean="0">
                <a:latin typeface="Calibri" panose="020F0502020204030204" pitchFamily="34" charset="0"/>
                <a:cs typeface="Calibri" panose="020F0502020204030204" pitchFamily="34" charset="0"/>
              </a:rPr>
              <a:t>puede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ser</a:t>
            </a:r>
            <a:r>
              <a:rPr lang="en-GB" dirty="0" smtClean="0">
                <a:latin typeface="Calibri" panose="020F0502020204030204" pitchFamily="34" charset="0"/>
                <a:cs typeface="Calibri" panose="020F0502020204030204" pitchFamily="34" charset="0"/>
              </a:rPr>
              <a:t> </a:t>
            </a:r>
            <a:r>
              <a:rPr lang="en-GB" err="1" smtClean="0">
                <a:latin typeface="Calibri" panose="020F0502020204030204" pitchFamily="34" charset="0"/>
                <a:cs typeface="Calibri" panose="020F0502020204030204" pitchFamily="34" charset="0"/>
              </a:rPr>
              <a:t>en</a:t>
            </a:r>
            <a:r>
              <a:rPr lang="en-GB" smtClean="0">
                <a:latin typeface="Calibri" panose="020F0502020204030204" pitchFamily="34" charset="0"/>
                <a:cs typeface="Calibri" panose="020F0502020204030204" pitchFamily="34" charset="0"/>
              </a:rPr>
              <a:t> archive </a:t>
            </a:r>
            <a:r>
              <a:rPr lang="en-GB" dirty="0" smtClean="0">
                <a:latin typeface="Calibri" panose="020F0502020204030204" pitchFamily="34" charset="0"/>
                <a:cs typeface="Calibri" panose="020F0502020204030204" pitchFamily="34" charset="0"/>
              </a:rPr>
              <a:t>JPG </a:t>
            </a:r>
            <a:r>
              <a:rPr lang="en-GB" dirty="0">
                <a:latin typeface="Calibri" panose="020F0502020204030204" pitchFamily="34" charset="0"/>
                <a:cs typeface="Calibri" panose="020F0502020204030204" pitchFamily="34" charset="0"/>
              </a:rPr>
              <a:t>or PNG </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3650724" y="1004545"/>
            <a:ext cx="5222672" cy="3572919"/>
          </a:xfrm>
          <a:prstGeom prst="rect">
            <a:avLst/>
          </a:prstGeom>
        </p:spPr>
      </p:pic>
      <p:sp>
        <p:nvSpPr>
          <p:cNvPr id="8" name="Rectángulo redondeado 7"/>
          <p:cNvSpPr/>
          <p:nvPr/>
        </p:nvSpPr>
        <p:spPr>
          <a:xfrm>
            <a:off x="3636974" y="3822605"/>
            <a:ext cx="2653823" cy="83189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4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smtClean="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4066" y="1450666"/>
            <a:ext cx="4572000" cy="2677656"/>
          </a:xfrm>
          <a:prstGeom prst="rect">
            <a:avLst/>
          </a:prstGeom>
        </p:spPr>
        <p:txBody>
          <a:bodyPr>
            <a:spAutoFit/>
          </a:bodyPr>
          <a:lstStyle/>
          <a:p>
            <a:r>
              <a:rPr lang="en-GB" dirty="0" err="1" smtClean="0">
                <a:solidFill>
                  <a:srgbClr val="0E101A"/>
                </a:solidFill>
              </a:rPr>
              <a:t>Consejos</a:t>
            </a:r>
            <a:r>
              <a:rPr lang="en-GB" dirty="0" smtClean="0">
                <a:solidFill>
                  <a:srgbClr val="0E101A"/>
                </a:solidFill>
              </a:rPr>
              <a:t> para </a:t>
            </a:r>
            <a:r>
              <a:rPr lang="en-GB" dirty="0" err="1" smtClean="0">
                <a:solidFill>
                  <a:srgbClr val="0E101A"/>
                </a:solidFill>
              </a:rPr>
              <a:t>usar</a:t>
            </a:r>
            <a:r>
              <a:rPr lang="en-GB" dirty="0" smtClean="0">
                <a:solidFill>
                  <a:srgbClr val="0E101A"/>
                </a:solidFill>
              </a:rPr>
              <a:t> </a:t>
            </a:r>
            <a:r>
              <a:rPr lang="en-GB" dirty="0" err="1" smtClean="0">
                <a:solidFill>
                  <a:srgbClr val="0E101A"/>
                </a:solidFill>
              </a:rPr>
              <a:t>tu</a:t>
            </a:r>
            <a:r>
              <a:rPr lang="en-GB" dirty="0" smtClean="0">
                <a:solidFill>
                  <a:srgbClr val="0E101A"/>
                </a:solidFill>
              </a:rPr>
              <a:t> </a:t>
            </a:r>
            <a:r>
              <a:rPr lang="en-GB" dirty="0" err="1" smtClean="0">
                <a:solidFill>
                  <a:srgbClr val="0E101A"/>
                </a:solidFill>
              </a:rPr>
              <a:t>página</a:t>
            </a:r>
            <a:r>
              <a:rPr lang="en-GB" dirty="0" smtClean="0">
                <a:solidFill>
                  <a:srgbClr val="0E101A"/>
                </a:solidFill>
              </a:rPr>
              <a:t> de </a:t>
            </a:r>
            <a:r>
              <a:rPr lang="en-GB" dirty="0" err="1" smtClean="0">
                <a:solidFill>
                  <a:srgbClr val="0E101A"/>
                </a:solidFill>
              </a:rPr>
              <a:t>Linkedin</a:t>
            </a:r>
            <a:endParaRPr lang="en-GB" dirty="0">
              <a:solidFill>
                <a:srgbClr val="0E101A"/>
              </a:solidFill>
            </a:endParaRPr>
          </a:p>
          <a:p>
            <a:endParaRPr lang="en-GB" dirty="0">
              <a:solidFill>
                <a:srgbClr val="0E101A"/>
              </a:solidFill>
            </a:endParaRPr>
          </a:p>
          <a:p>
            <a:endParaRPr lang="en-GB" dirty="0">
              <a:solidFill>
                <a:srgbClr val="0E101A"/>
              </a:solidFill>
            </a:endParaRPr>
          </a:p>
          <a:p>
            <a:r>
              <a:rPr lang="en-GB" b="1" dirty="0">
                <a:solidFill>
                  <a:srgbClr val="0E101A"/>
                </a:solidFill>
              </a:rPr>
              <a:t>	</a:t>
            </a:r>
            <a:r>
              <a:rPr lang="en-GB" b="1" dirty="0" err="1" smtClean="0">
                <a:solidFill>
                  <a:srgbClr val="0E101A"/>
                </a:solidFill>
              </a:rPr>
              <a:t>Consigue</a:t>
            </a:r>
            <a:r>
              <a:rPr lang="en-GB" b="1" dirty="0" smtClean="0">
                <a:solidFill>
                  <a:srgbClr val="0E101A"/>
                </a:solidFill>
              </a:rPr>
              <a:t> </a:t>
            </a:r>
            <a:r>
              <a:rPr lang="en-GB" b="1" dirty="0" err="1" smtClean="0">
                <a:solidFill>
                  <a:srgbClr val="0E101A"/>
                </a:solidFill>
              </a:rPr>
              <a:t>seguidores</a:t>
            </a:r>
            <a:endParaRPr lang="en-GB" b="1" dirty="0">
              <a:solidFill>
                <a:srgbClr val="0E101A"/>
              </a:solidFill>
            </a:endParaRPr>
          </a:p>
          <a:p>
            <a:endParaRPr lang="en-GB" b="1" dirty="0">
              <a:solidFill>
                <a:srgbClr val="0E101A"/>
              </a:solidFill>
            </a:endParaRPr>
          </a:p>
          <a:p>
            <a:endParaRPr lang="en-GB" b="1" dirty="0">
              <a:solidFill>
                <a:srgbClr val="0E101A"/>
              </a:solidFill>
            </a:endParaRPr>
          </a:p>
          <a:p>
            <a:endParaRPr lang="en-GB" b="1" dirty="0">
              <a:solidFill>
                <a:srgbClr val="0E101A"/>
              </a:solidFill>
            </a:endParaRPr>
          </a:p>
          <a:p>
            <a:r>
              <a:rPr lang="en-GB" b="1" dirty="0">
                <a:solidFill>
                  <a:srgbClr val="0E101A"/>
                </a:solidFill>
              </a:rPr>
              <a:t>	</a:t>
            </a:r>
          </a:p>
          <a:p>
            <a:r>
              <a:rPr lang="en-GB" b="1" dirty="0">
                <a:solidFill>
                  <a:srgbClr val="0E101A"/>
                </a:solidFill>
              </a:rPr>
              <a:t>	</a:t>
            </a:r>
            <a:r>
              <a:rPr lang="en-GB" b="1" dirty="0" err="1" smtClean="0">
                <a:solidFill>
                  <a:srgbClr val="0E101A"/>
                </a:solidFill>
              </a:rPr>
              <a:t>Publica</a:t>
            </a:r>
            <a:r>
              <a:rPr lang="en-GB" b="1" dirty="0" smtClean="0">
                <a:solidFill>
                  <a:srgbClr val="0E101A"/>
                </a:solidFill>
              </a:rPr>
              <a:t> </a:t>
            </a:r>
            <a:r>
              <a:rPr lang="en-GB" b="1" dirty="0" err="1" smtClean="0">
                <a:solidFill>
                  <a:srgbClr val="0E101A"/>
                </a:solidFill>
              </a:rPr>
              <a:t>contenido</a:t>
            </a:r>
            <a:r>
              <a:rPr lang="en-GB" b="1" dirty="0" smtClean="0">
                <a:solidFill>
                  <a:srgbClr val="0E101A"/>
                </a:solidFill>
              </a:rPr>
              <a:t> </a:t>
            </a:r>
            <a:r>
              <a:rPr lang="en-GB" b="1" dirty="0" err="1" smtClean="0">
                <a:solidFill>
                  <a:srgbClr val="0E101A"/>
                </a:solidFill>
              </a:rPr>
              <a:t>relevante</a:t>
            </a:r>
            <a:r>
              <a:rPr lang="en-GB" b="1" dirty="0" smtClean="0">
                <a:solidFill>
                  <a:srgbClr val="0E101A"/>
                </a:solidFill>
              </a:rPr>
              <a:t>.</a:t>
            </a:r>
            <a:endParaRPr lang="en-GB" b="1" dirty="0">
              <a:solidFill>
                <a:srgbClr val="0E101A"/>
              </a:solidFill>
            </a:endParaRPr>
          </a:p>
          <a:p>
            <a:endParaRPr lang="en-GB" b="1" dirty="0">
              <a:solidFill>
                <a:srgbClr val="0E101A"/>
              </a:solidFill>
            </a:endParaRPr>
          </a:p>
          <a:p>
            <a:endParaRPr lang="en-GB" b="1" dirty="0">
              <a:solidFill>
                <a:srgbClr val="0E101A"/>
              </a:solidFill>
            </a:endParaRPr>
          </a:p>
          <a:p>
            <a:r>
              <a:rPr lang="en-GB" b="1" dirty="0">
                <a:solidFill>
                  <a:srgbClr val="0E101A"/>
                </a:solidFill>
              </a:rPr>
              <a:t>	</a:t>
            </a:r>
            <a:endParaRPr lang="en-GB" b="1" dirty="0">
              <a:solidFill>
                <a:srgbClr val="0E101A"/>
              </a:solidFill>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46" y="1812265"/>
            <a:ext cx="450803" cy="559678"/>
          </a:xfrm>
          <a:prstGeom prst="rect">
            <a:avLst/>
          </a:prstGeom>
        </p:spPr>
      </p:pic>
      <p:sp>
        <p:nvSpPr>
          <p:cNvPr id="6" name="CuadroTexto 5"/>
          <p:cNvSpPr txBox="1"/>
          <p:nvPr/>
        </p:nvSpPr>
        <p:spPr>
          <a:xfrm>
            <a:off x="614725" y="2340201"/>
            <a:ext cx="923130" cy="276999"/>
          </a:xfrm>
          <a:prstGeom prst="rect">
            <a:avLst/>
          </a:prstGeom>
          <a:noFill/>
        </p:spPr>
        <p:txBody>
          <a:bodyPr wrap="square" rtlCol="0">
            <a:spAutoFit/>
          </a:bodyPr>
          <a:lstStyle/>
          <a:p>
            <a:r>
              <a:rPr lang="es-ES" sz="1200" b="1" dirty="0" smtClean="0"/>
              <a:t>consejo</a:t>
            </a:r>
            <a:endParaRPr lang="en-GB" sz="1200" b="1" dirty="0"/>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17" y="2875671"/>
            <a:ext cx="450803" cy="559678"/>
          </a:xfrm>
          <a:prstGeom prst="rect">
            <a:avLst/>
          </a:prstGeom>
        </p:spPr>
      </p:pic>
      <p:sp>
        <p:nvSpPr>
          <p:cNvPr id="12" name="CuadroTexto 11"/>
          <p:cNvSpPr txBox="1"/>
          <p:nvPr/>
        </p:nvSpPr>
        <p:spPr>
          <a:xfrm>
            <a:off x="580739" y="3407701"/>
            <a:ext cx="869983" cy="276999"/>
          </a:xfrm>
          <a:prstGeom prst="rect">
            <a:avLst/>
          </a:prstGeom>
          <a:noFill/>
        </p:spPr>
        <p:txBody>
          <a:bodyPr wrap="square" rtlCol="0">
            <a:spAutoFit/>
          </a:bodyPr>
          <a:lstStyle/>
          <a:p>
            <a:r>
              <a:rPr lang="es-ES" sz="1200" b="1" dirty="0" smtClean="0"/>
              <a:t>consejo</a:t>
            </a:r>
            <a:endParaRPr lang="en-GB" sz="1200" b="1" dirty="0"/>
          </a:p>
        </p:txBody>
      </p:sp>
      <p:sp>
        <p:nvSpPr>
          <p:cNvPr id="3" name="Rectángulo 2"/>
          <p:cNvSpPr/>
          <p:nvPr/>
        </p:nvSpPr>
        <p:spPr>
          <a:xfrm>
            <a:off x="4403557" y="2084936"/>
            <a:ext cx="4572000" cy="1384995"/>
          </a:xfrm>
          <a:prstGeom prst="rect">
            <a:avLst/>
          </a:prstGeom>
        </p:spPr>
        <p:txBody>
          <a:bodyPr>
            <a:spAutoFit/>
          </a:bodyPr>
          <a:lstStyle/>
          <a:p>
            <a:r>
              <a:rPr lang="en-GB" b="1" dirty="0" err="1" smtClean="0">
                <a:solidFill>
                  <a:srgbClr val="0E101A"/>
                </a:solidFill>
              </a:rPr>
              <a:t>Publica</a:t>
            </a:r>
            <a:r>
              <a:rPr lang="en-GB" b="1" dirty="0" smtClean="0">
                <a:solidFill>
                  <a:srgbClr val="0E101A"/>
                </a:solidFill>
              </a:rPr>
              <a:t> </a:t>
            </a:r>
            <a:r>
              <a:rPr lang="en-GB" b="1" dirty="0">
                <a:solidFill>
                  <a:srgbClr val="0E101A"/>
                </a:solidFill>
              </a:rPr>
              <a:t>videos y</a:t>
            </a:r>
            <a:r>
              <a:rPr lang="en-GB" b="1" dirty="0" smtClean="0">
                <a:solidFill>
                  <a:srgbClr val="0E101A"/>
                </a:solidFill>
              </a:rPr>
              <a:t> </a:t>
            </a:r>
            <a:r>
              <a:rPr lang="en-GB" b="1" dirty="0">
                <a:solidFill>
                  <a:srgbClr val="0E101A"/>
                </a:solidFill>
              </a:rPr>
              <a:t>photos.</a:t>
            </a:r>
          </a:p>
          <a:p>
            <a:endParaRPr lang="es-ES" b="1" dirty="0">
              <a:solidFill>
                <a:srgbClr val="0E101A"/>
              </a:solidFill>
            </a:endParaRPr>
          </a:p>
          <a:p>
            <a:endParaRPr lang="es-ES" b="1" dirty="0">
              <a:solidFill>
                <a:srgbClr val="0E101A"/>
              </a:solidFill>
            </a:endParaRPr>
          </a:p>
          <a:p>
            <a:endParaRPr lang="en-GB" b="1" dirty="0">
              <a:solidFill>
                <a:srgbClr val="0E101A"/>
              </a:solidFill>
            </a:endParaRPr>
          </a:p>
          <a:p>
            <a:endParaRPr lang="en-GB" b="1" dirty="0">
              <a:solidFill>
                <a:srgbClr val="0E101A"/>
              </a:solidFill>
            </a:endParaRPr>
          </a:p>
          <a:p>
            <a:r>
              <a:rPr lang="en-GB" b="1" dirty="0" err="1" smtClean="0">
                <a:solidFill>
                  <a:srgbClr val="0E101A"/>
                </a:solidFill>
              </a:rPr>
              <a:t>Crea</a:t>
            </a:r>
            <a:r>
              <a:rPr lang="en-GB" b="1" dirty="0" smtClean="0">
                <a:solidFill>
                  <a:srgbClr val="0E101A"/>
                </a:solidFill>
              </a:rPr>
              <a:t> </a:t>
            </a:r>
            <a:r>
              <a:rPr lang="en-GB" b="1" dirty="0" err="1">
                <a:solidFill>
                  <a:srgbClr val="0E101A"/>
                </a:solidFill>
              </a:rPr>
              <a:t>p</a:t>
            </a:r>
            <a:r>
              <a:rPr lang="en-GB" b="1" dirty="0" err="1" smtClean="0">
                <a:solidFill>
                  <a:srgbClr val="0E101A"/>
                </a:solidFill>
              </a:rPr>
              <a:t>áginas</a:t>
            </a:r>
            <a:r>
              <a:rPr lang="en-GB" b="1" dirty="0" smtClean="0">
                <a:solidFill>
                  <a:srgbClr val="0E101A"/>
                </a:solidFill>
              </a:rPr>
              <a:t> </a:t>
            </a:r>
            <a:r>
              <a:rPr lang="en-GB" b="1" dirty="0" err="1" smtClean="0">
                <a:solidFill>
                  <a:srgbClr val="0E101A"/>
                </a:solidFill>
              </a:rPr>
              <a:t>escaparate</a:t>
            </a:r>
            <a:r>
              <a:rPr lang="en-GB" b="1" dirty="0" smtClean="0">
                <a:solidFill>
                  <a:srgbClr val="0E101A"/>
                </a:solidFill>
              </a:rPr>
              <a:t> de </a:t>
            </a:r>
            <a:r>
              <a:rPr lang="en-GB" b="1" dirty="0" err="1" smtClean="0">
                <a:solidFill>
                  <a:srgbClr val="0E101A"/>
                </a:solidFill>
              </a:rPr>
              <a:t>Linkedin</a:t>
            </a:r>
            <a:endParaRPr lang="en-GB" b="1" dirty="0">
              <a:solidFill>
                <a:srgbClr val="0E101A"/>
              </a:solidFill>
            </a:endParaRP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754" y="1780523"/>
            <a:ext cx="450803" cy="559678"/>
          </a:xfrm>
          <a:prstGeom prst="rect">
            <a:avLst/>
          </a:prstGeom>
        </p:spPr>
      </p:pic>
      <p:sp>
        <p:nvSpPr>
          <p:cNvPr id="18" name="CuadroTexto 17"/>
          <p:cNvSpPr txBox="1"/>
          <p:nvPr/>
        </p:nvSpPr>
        <p:spPr>
          <a:xfrm>
            <a:off x="3982032" y="2308459"/>
            <a:ext cx="836575" cy="276999"/>
          </a:xfrm>
          <a:prstGeom prst="rect">
            <a:avLst/>
          </a:prstGeom>
          <a:noFill/>
        </p:spPr>
        <p:txBody>
          <a:bodyPr wrap="square" rtlCol="0">
            <a:spAutoFit/>
          </a:bodyPr>
          <a:lstStyle/>
          <a:p>
            <a:r>
              <a:rPr lang="es-ES" sz="1200" b="1" dirty="0" smtClean="0"/>
              <a:t>consejo</a:t>
            </a:r>
            <a:endParaRPr lang="en-GB" sz="1200" b="1" dirty="0"/>
          </a:p>
        </p:txBody>
      </p:sp>
      <p:pic>
        <p:nvPicPr>
          <p:cNvPr id="19" name="Imagen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754" y="2878511"/>
            <a:ext cx="450803" cy="559678"/>
          </a:xfrm>
          <a:prstGeom prst="rect">
            <a:avLst/>
          </a:prstGeom>
        </p:spPr>
      </p:pic>
      <p:sp>
        <p:nvSpPr>
          <p:cNvPr id="20" name="CuadroTexto 19"/>
          <p:cNvSpPr txBox="1"/>
          <p:nvPr/>
        </p:nvSpPr>
        <p:spPr>
          <a:xfrm>
            <a:off x="3982033" y="3406447"/>
            <a:ext cx="872326" cy="276999"/>
          </a:xfrm>
          <a:prstGeom prst="rect">
            <a:avLst/>
          </a:prstGeom>
          <a:noFill/>
        </p:spPr>
        <p:txBody>
          <a:bodyPr wrap="square" rtlCol="0">
            <a:spAutoFit/>
          </a:bodyPr>
          <a:lstStyle/>
          <a:p>
            <a:r>
              <a:rPr lang="es-ES" sz="1200" b="1" dirty="0" smtClean="0"/>
              <a:t>consejo</a:t>
            </a:r>
            <a:endParaRPr lang="en-GB" sz="1200" b="1" dirty="0"/>
          </a:p>
        </p:txBody>
      </p:sp>
    </p:spTree>
    <p:extLst>
      <p:ext uri="{BB962C8B-B14F-4D97-AF65-F5344CB8AC3E}">
        <p14:creationId xmlns:p14="http://schemas.microsoft.com/office/powerpoint/2010/main" val="274927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169551"/>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3"/>
              </a:rPr>
              <a:t>WhatsApp </a:t>
            </a:r>
            <a:r>
              <a:rPr lang="en-GB" b="1" dirty="0" smtClean="0">
                <a:solidFill>
                  <a:srgbClr val="004C52"/>
                </a:solidFill>
                <a:latin typeface="Calibri" panose="020F0502020204030204" pitchFamily="34" charset="0"/>
                <a:cs typeface="Calibri" panose="020F0502020204030204" pitchFamily="34" charset="0"/>
                <a:hlinkClick r:id="rId3"/>
              </a:rPr>
              <a:t>para </a:t>
            </a:r>
            <a:r>
              <a:rPr lang="en-GB" b="1" dirty="0" err="1" smtClean="0">
                <a:solidFill>
                  <a:srgbClr val="004C52"/>
                </a:solidFill>
                <a:latin typeface="Calibri" panose="020F0502020204030204" pitchFamily="34" charset="0"/>
                <a:cs typeface="Calibri" panose="020F0502020204030204" pitchFamily="34" charset="0"/>
                <a:hlinkClick r:id="rId3"/>
              </a:rPr>
              <a:t>empresas</a:t>
            </a:r>
            <a:r>
              <a:rPr lang="en-GB" b="1" dirty="0" smtClean="0">
                <a:solidFill>
                  <a:srgbClr val="004C52"/>
                </a:solidFill>
                <a:latin typeface="Calibri" panose="020F0502020204030204" pitchFamily="34" charset="0"/>
                <a:cs typeface="Calibri" panose="020F0502020204030204" pitchFamily="34" charset="0"/>
                <a:hlinkClick r:id="rId3"/>
              </a:rPr>
              <a:t>:</a:t>
            </a:r>
            <a:endParaRPr lang="en-GB" b="1" dirty="0">
              <a:solidFill>
                <a:srgbClr val="004C52"/>
              </a:solidFill>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La app de WhatsApp para </a:t>
            </a:r>
            <a:r>
              <a:rPr lang="en-GB" dirty="0" err="1" smtClean="0">
                <a:latin typeface="Calibri" panose="020F0502020204030204" pitchFamily="34" charset="0"/>
                <a:cs typeface="Calibri" panose="020F0502020204030204" pitchFamily="34" charset="0"/>
              </a:rPr>
              <a:t>empresas</a:t>
            </a:r>
            <a:r>
              <a:rPr lang="en-GB" dirty="0" smtClean="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se ha creado pensando en los propietarios de pequeñas empresas. Con esta aplicación de descarga gratuita, las empresas pueden interactuar con los clientes de forma sencilla utilizando herramientas para automatizar y responder rápidamente a los mensajes.</a:t>
            </a:r>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6" name="Rectángulo 5"/>
          <p:cNvSpPr/>
          <p:nvPr/>
        </p:nvSpPr>
        <p:spPr>
          <a:xfrm>
            <a:off x="223444" y="2408612"/>
            <a:ext cx="8528670" cy="1815882"/>
          </a:xfrm>
          <a:prstGeom prst="rect">
            <a:avLst/>
          </a:prstGeom>
        </p:spPr>
        <p:txBody>
          <a:bodyPr wrap="square">
            <a:spAutoFit/>
          </a:bodyPr>
          <a:lstStyle/>
          <a:p>
            <a:r>
              <a:rPr lang="es-ES" dirty="0">
                <a:solidFill>
                  <a:srgbClr val="0E101A"/>
                </a:solidFill>
                <a:latin typeface="Calibri" panose="020F0502020204030204" pitchFamily="34" charset="0"/>
                <a:cs typeface="Calibri" panose="020F0502020204030204" pitchFamily="34" charset="0"/>
              </a:rPr>
              <a:t>Empieza con la aplicación WhatsApp Business</a:t>
            </a:r>
            <a:endParaRPr lang="en-GB" dirty="0">
              <a:solidFill>
                <a:srgbClr val="0E101A"/>
              </a:solidFill>
              <a:latin typeface="Calibri" panose="020F0502020204030204" pitchFamily="34" charset="0"/>
              <a:cs typeface="Calibri" panose="020F0502020204030204" pitchFamily="34" charset="0"/>
            </a:endParaRPr>
          </a:p>
          <a:p>
            <a:r>
              <a:rPr lang="en-GB" b="1" dirty="0" err="1" smtClean="0">
                <a:solidFill>
                  <a:srgbClr val="0E101A"/>
                </a:solidFill>
                <a:latin typeface="Calibri" panose="020F0502020204030204" pitchFamily="34" charset="0"/>
                <a:cs typeface="Calibri" panose="020F0502020204030204" pitchFamily="34" charset="0"/>
              </a:rPr>
              <a:t>Descarga</a:t>
            </a:r>
            <a:r>
              <a:rPr lang="en-GB" b="1" dirty="0" smtClean="0">
                <a:solidFill>
                  <a:srgbClr val="0E101A"/>
                </a:solidFill>
                <a:latin typeface="Calibri" panose="020F0502020204030204" pitchFamily="34" charset="0"/>
                <a:cs typeface="Calibri" panose="020F0502020204030204" pitchFamily="34" charset="0"/>
              </a:rPr>
              <a:t> la </a:t>
            </a:r>
            <a:r>
              <a:rPr lang="en-GB" b="1" dirty="0">
                <a:solidFill>
                  <a:srgbClr val="0E101A"/>
                </a:solidFill>
                <a:latin typeface="Calibri" panose="020F0502020204030204" pitchFamily="34" charset="0"/>
                <a:cs typeface="Calibri" panose="020F0502020204030204" pitchFamily="34" charset="0"/>
              </a:rPr>
              <a:t>app.</a:t>
            </a:r>
          </a:p>
          <a:p>
            <a:endParaRPr lang="en-GB" b="1"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Para empezar, </a:t>
            </a:r>
            <a:r>
              <a:rPr lang="es-ES" dirty="0" smtClean="0">
                <a:solidFill>
                  <a:srgbClr val="0E101A"/>
                </a:solidFill>
                <a:latin typeface="Calibri" panose="020F0502020204030204" pitchFamily="34" charset="0"/>
                <a:cs typeface="Calibri" panose="020F0502020204030204" pitchFamily="34" charset="0"/>
              </a:rPr>
              <a:t>descarga </a:t>
            </a:r>
            <a:r>
              <a:rPr lang="es-ES" dirty="0">
                <a:solidFill>
                  <a:srgbClr val="0E101A"/>
                </a:solidFill>
                <a:latin typeface="Calibri" panose="020F0502020204030204" pitchFamily="34" charset="0"/>
                <a:cs typeface="Calibri" panose="020F0502020204030204" pitchFamily="34" charset="0"/>
              </a:rPr>
              <a:t>la aplicación WhatsApp Business y </a:t>
            </a:r>
            <a:r>
              <a:rPr lang="es-ES" dirty="0" smtClean="0">
                <a:solidFill>
                  <a:srgbClr val="0E101A"/>
                </a:solidFill>
                <a:latin typeface="Calibri" panose="020F0502020204030204" pitchFamily="34" charset="0"/>
                <a:cs typeface="Calibri" panose="020F0502020204030204" pitchFamily="34" charset="0"/>
              </a:rPr>
              <a:t>sigue </a:t>
            </a:r>
            <a:r>
              <a:rPr lang="es-ES" dirty="0">
                <a:solidFill>
                  <a:srgbClr val="0E101A"/>
                </a:solidFill>
                <a:latin typeface="Calibri" panose="020F0502020204030204" pitchFamily="34" charset="0"/>
                <a:cs typeface="Calibri" panose="020F0502020204030204" pitchFamily="34" charset="0"/>
              </a:rPr>
              <a:t>las instrucciones para registrar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número de teléfono</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iOS:          </a:t>
            </a:r>
            <a:r>
              <a:rPr lang="en-GB" dirty="0">
                <a:solidFill>
                  <a:srgbClr val="0E101A"/>
                </a:solidFill>
                <a:latin typeface="Calibri" panose="020F0502020204030204" pitchFamily="34" charset="0"/>
                <a:cs typeface="Calibri" panose="020F0502020204030204" pitchFamily="34" charset="0"/>
                <a:hlinkClick r:id="rId4"/>
              </a:rPr>
              <a:t>https://apps.apple.com/app/whatsapp-business/id1386412985</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Android: </a:t>
            </a:r>
            <a:r>
              <a:rPr lang="en-GB" dirty="0">
                <a:solidFill>
                  <a:srgbClr val="0E101A"/>
                </a:solidFill>
                <a:latin typeface="Calibri" panose="020F0502020204030204" pitchFamily="34" charset="0"/>
                <a:cs typeface="Calibri" panose="020F0502020204030204" pitchFamily="34" charset="0"/>
                <a:hlinkClick r:id="rId5"/>
              </a:rPr>
              <a:t>https://play.google.com/store/apps/details?id=com.whatsapp.w4b</a:t>
            </a:r>
            <a:endParaRPr lang="en-GB" dirty="0">
              <a:solidFill>
                <a:srgbClr val="0E101A"/>
              </a:solidFill>
              <a:effectLst/>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6"/>
          <a:stretch>
            <a:fillRect/>
          </a:stretch>
        </p:blipFill>
        <p:spPr>
          <a:xfrm>
            <a:off x="6369732" y="3561347"/>
            <a:ext cx="1804866" cy="960864"/>
          </a:xfrm>
          <a:prstGeom prst="rect">
            <a:avLst/>
          </a:prstGeom>
        </p:spPr>
      </p:pic>
    </p:spTree>
    <p:extLst>
      <p:ext uri="{BB962C8B-B14F-4D97-AF65-F5344CB8AC3E}">
        <p14:creationId xmlns:p14="http://schemas.microsoft.com/office/powerpoint/2010/main" val="106941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7178549" y="907526"/>
            <a:ext cx="1805818" cy="351096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smtClean="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6" name="Rectángulo 5"/>
          <p:cNvSpPr/>
          <p:nvPr/>
        </p:nvSpPr>
        <p:spPr>
          <a:xfrm>
            <a:off x="-1" y="1320037"/>
            <a:ext cx="7536874" cy="3323987"/>
          </a:xfrm>
          <a:prstGeom prst="rect">
            <a:avLst/>
          </a:prstGeom>
        </p:spPr>
        <p:txBody>
          <a:bodyPr wrap="square">
            <a:spAutoFit/>
          </a:bodyPr>
          <a:lstStyle/>
          <a:p>
            <a:pPr>
              <a:buFont typeface="+mj-lt"/>
              <a:buAutoNum type="arabicPeriod"/>
            </a:pPr>
            <a:r>
              <a:rPr lang="es-ES" dirty="0">
                <a:solidFill>
                  <a:srgbClr val="0E101A"/>
                </a:solidFill>
                <a:latin typeface="Calibri" panose="020F0502020204030204" pitchFamily="34" charset="0"/>
                <a:cs typeface="Calibri" panose="020F0502020204030204" pitchFamily="34" charset="0"/>
              </a:rPr>
              <a:t> </a:t>
            </a:r>
            <a:r>
              <a:rPr lang="es-ES" dirty="0" smtClean="0">
                <a:solidFill>
                  <a:srgbClr val="0E101A"/>
                </a:solidFill>
                <a:latin typeface="Calibri" panose="020F0502020204030204" pitchFamily="34" charset="0"/>
                <a:cs typeface="Calibri" panose="020F0502020204030204" pitchFamily="34" charset="0"/>
              </a:rPr>
              <a:t>Accede </a:t>
            </a:r>
            <a:r>
              <a:rPr lang="es-ES" dirty="0">
                <a:solidFill>
                  <a:srgbClr val="0E101A"/>
                </a:solidFill>
                <a:latin typeface="Calibri" panose="020F0502020204030204" pitchFamily="34" charset="0"/>
                <a:cs typeface="Calibri" panose="020F0502020204030204" pitchFamily="34" charset="0"/>
              </a:rPr>
              <a:t>a Business Manager y </a:t>
            </a:r>
            <a:r>
              <a:rPr lang="es-ES" dirty="0" smtClean="0">
                <a:solidFill>
                  <a:srgbClr val="0E101A"/>
                </a:solidFill>
                <a:latin typeface="Calibri" panose="020F0502020204030204" pitchFamily="34" charset="0"/>
                <a:cs typeface="Calibri" panose="020F0502020204030204" pitchFamily="34" charset="0"/>
              </a:rPr>
              <a:t>haz </a:t>
            </a:r>
            <a:r>
              <a:rPr lang="es-ES" dirty="0">
                <a:solidFill>
                  <a:srgbClr val="0E101A"/>
                </a:solidFill>
                <a:latin typeface="Calibri" panose="020F0502020204030204" pitchFamily="34" charset="0"/>
                <a:cs typeface="Calibri" panose="020F0502020204030204" pitchFamily="34" charset="0"/>
              </a:rPr>
              <a:t>clic en </a:t>
            </a:r>
            <a:r>
              <a:rPr lang="es-ES" b="1" dirty="0">
                <a:solidFill>
                  <a:srgbClr val="0E101A"/>
                </a:solidFill>
                <a:latin typeface="Calibri" panose="020F0502020204030204" pitchFamily="34" charset="0"/>
                <a:cs typeface="Calibri" panose="020F0502020204030204" pitchFamily="34" charset="0"/>
              </a:rPr>
              <a:t>Configuración de la empresa </a:t>
            </a:r>
            <a:r>
              <a:rPr lang="es-ES" dirty="0">
                <a:solidFill>
                  <a:srgbClr val="0E101A"/>
                </a:solidFill>
                <a:latin typeface="Calibri" panose="020F0502020204030204" pitchFamily="34" charset="0"/>
                <a:cs typeface="Calibri" panose="020F0502020204030204" pitchFamily="34" charset="0"/>
              </a:rPr>
              <a:t>en la parte superior derecha</a:t>
            </a:r>
            <a:r>
              <a:rPr lang="es-ES"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Debajo</a:t>
            </a:r>
            <a:r>
              <a:rPr lang="en-GB" dirty="0" smtClean="0">
                <a:solidFill>
                  <a:srgbClr val="0E101A"/>
                </a:solidFill>
                <a:latin typeface="Calibri" panose="020F0502020204030204" pitchFamily="34" charset="0"/>
                <a:cs typeface="Calibri" panose="020F0502020204030204" pitchFamily="34" charset="0"/>
              </a:rPr>
              <a:t> de</a:t>
            </a:r>
            <a:r>
              <a:rPr lang="en-GB"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Cuentas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haz</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clic</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WhatsApp </a:t>
            </a:r>
            <a:r>
              <a:rPr lang="en-GB" b="1" dirty="0" err="1" smtClean="0">
                <a:solidFill>
                  <a:srgbClr val="0E101A"/>
                </a:solidFill>
                <a:latin typeface="Calibri" panose="020F0502020204030204" pitchFamily="34" charset="0"/>
                <a:cs typeface="Calibri" panose="020F0502020204030204" pitchFamily="34" charset="0"/>
              </a:rPr>
              <a:t>cuentas</a:t>
            </a:r>
            <a:r>
              <a:rPr lang="en-GB" dirty="0">
                <a:solidFill>
                  <a:srgbClr val="0E101A"/>
                </a:solidFill>
                <a:latin typeface="Calibri" panose="020F0502020204030204" pitchFamily="34" charset="0"/>
                <a:cs typeface="Calibri" panose="020F0502020204030204" pitchFamily="34" charset="0"/>
              </a:rPr>
              <a:t> y</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haz</a:t>
            </a:r>
            <a:r>
              <a:rPr lang="en-GB" dirty="0" smtClean="0">
                <a:solidFill>
                  <a:srgbClr val="0E101A"/>
                </a:solidFill>
                <a:latin typeface="Calibri" panose="020F0502020204030204" pitchFamily="34" charset="0"/>
                <a:cs typeface="Calibri" panose="020F0502020204030204" pitchFamily="34" charset="0"/>
              </a:rPr>
              <a:t> click </a:t>
            </a:r>
            <a:r>
              <a:rPr lang="en-GB" dirty="0" err="1" smtClean="0">
                <a:solidFill>
                  <a:srgbClr val="0E101A"/>
                </a:solidFill>
                <a:latin typeface="Calibri" panose="020F0502020204030204" pitchFamily="34" charset="0"/>
                <a:cs typeface="Calibri" panose="020F0502020204030204" pitchFamily="34" charset="0"/>
              </a:rPr>
              <a:t>en</a:t>
            </a:r>
            <a:r>
              <a:rPr lang="en-GB"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Añadir</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En</a:t>
            </a:r>
            <a:r>
              <a:rPr lang="en-GB" dirty="0" smtClean="0">
                <a:solidFill>
                  <a:srgbClr val="0E101A"/>
                </a:solidFill>
                <a:latin typeface="Calibri" panose="020F0502020204030204" pitchFamily="34" charset="0"/>
                <a:cs typeface="Calibri" panose="020F0502020204030204" pitchFamily="34" charset="0"/>
              </a:rPr>
              <a:t> la </a:t>
            </a:r>
            <a:r>
              <a:rPr lang="en-GB" dirty="0" err="1" smtClean="0">
                <a:solidFill>
                  <a:srgbClr val="0E101A"/>
                </a:solidFill>
                <a:latin typeface="Calibri" panose="020F0502020204030204" pitchFamily="34" charset="0"/>
                <a:cs typeface="Calibri" panose="020F0502020204030204" pitchFamily="34" charset="0"/>
              </a:rPr>
              <a:t>pantalla</a:t>
            </a:r>
            <a:r>
              <a:rPr lang="en-GB" b="1"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Crea</a:t>
            </a:r>
            <a:r>
              <a:rPr lang="en-GB" b="1" dirty="0" smtClean="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una</a:t>
            </a:r>
            <a:r>
              <a:rPr lang="en-GB" b="1" dirty="0" smtClean="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cuenta</a:t>
            </a:r>
            <a:r>
              <a:rPr lang="en-GB" b="1" dirty="0" smtClean="0">
                <a:solidFill>
                  <a:srgbClr val="0E101A"/>
                </a:solidFill>
                <a:latin typeface="Calibri" panose="020F0502020204030204" pitchFamily="34" charset="0"/>
                <a:cs typeface="Calibri" panose="020F0502020204030204" pitchFamily="34" charset="0"/>
              </a:rPr>
              <a:t> de WhatsApp</a:t>
            </a:r>
            <a:r>
              <a:rPr lang="en-GB" dirty="0" smtClean="0">
                <a:solidFill>
                  <a:srgbClr val="0E101A"/>
                </a:solidFill>
                <a:latin typeface="Calibri" panose="020F0502020204030204" pitchFamily="34" charset="0"/>
                <a:cs typeface="Calibri" panose="020F0502020204030204" pitchFamily="34" charset="0"/>
              </a:rPr>
              <a:t>, </a:t>
            </a:r>
            <a:r>
              <a:rPr lang="es-ES" dirty="0" smtClean="0">
                <a:solidFill>
                  <a:srgbClr val="0E101A"/>
                </a:solidFill>
                <a:latin typeface="Calibri" panose="020F0502020204030204" pitchFamily="34" charset="0"/>
                <a:cs typeface="Calibri" panose="020F0502020204030204" pitchFamily="34" charset="0"/>
              </a:rPr>
              <a:t>introduce </a:t>
            </a:r>
            <a:r>
              <a:rPr lang="es-ES" dirty="0">
                <a:solidFill>
                  <a:srgbClr val="0E101A"/>
                </a:solidFill>
                <a:latin typeface="Calibri" panose="020F0502020204030204" pitchFamily="34" charset="0"/>
                <a:cs typeface="Calibri" panose="020F0502020204030204" pitchFamily="34" charset="0"/>
              </a:rPr>
              <a:t>un nombre para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empresa a continuación </a:t>
            </a:r>
            <a:r>
              <a:rPr lang="es-ES" b="1" dirty="0">
                <a:solidFill>
                  <a:srgbClr val="0E101A"/>
                </a:solidFill>
                <a:latin typeface="Calibri" panose="020F0502020204030204" pitchFamily="34" charset="0"/>
                <a:cs typeface="Calibri" panose="020F0502020204030204" pitchFamily="34" charset="0"/>
              </a:rPr>
              <a:t>Nombre de la cuenta</a:t>
            </a:r>
            <a:r>
              <a:rPr lang="es-ES" dirty="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En</a:t>
            </a:r>
            <a:r>
              <a:rPr lang="en-GB" dirty="0" smtClean="0">
                <a:solidFill>
                  <a:srgbClr val="0E101A"/>
                </a:solidFill>
                <a:latin typeface="Calibri" panose="020F0502020204030204" pitchFamily="34" charset="0"/>
                <a:cs typeface="Calibri" panose="020F0502020204030204" pitchFamily="34" charset="0"/>
              </a:rPr>
              <a:t> el </a:t>
            </a:r>
            <a:r>
              <a:rPr lang="en-GB" dirty="0" err="1" smtClean="0">
                <a:solidFill>
                  <a:srgbClr val="0E101A"/>
                </a:solidFill>
                <a:latin typeface="Calibri" panose="020F0502020204030204" pitchFamily="34" charset="0"/>
                <a:cs typeface="Calibri" panose="020F0502020204030204" pitchFamily="34" charset="0"/>
              </a:rPr>
              <a:t>cuadro</a:t>
            </a:r>
            <a:r>
              <a:rPr lang="en-GB" dirty="0" smtClean="0">
                <a:solidFill>
                  <a:srgbClr val="0E101A"/>
                </a:solidFill>
                <a:latin typeface="Calibri" panose="020F0502020204030204" pitchFamily="34" charset="0"/>
                <a:cs typeface="Calibri" panose="020F0502020204030204" pitchFamily="34" charset="0"/>
              </a:rPr>
              <a:t> de</a:t>
            </a:r>
            <a:r>
              <a:rPr lang="en-GB"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Mensajería</a:t>
            </a:r>
            <a:r>
              <a:rPr lang="en-GB" b="1" dirty="0" smtClean="0">
                <a:solidFill>
                  <a:srgbClr val="0E101A"/>
                </a:solidFill>
                <a:latin typeface="Calibri" panose="020F0502020204030204" pitchFamily="34" charset="0"/>
                <a:cs typeface="Calibri" panose="020F0502020204030204" pitchFamily="34" charset="0"/>
              </a:rPr>
              <a:t> para</a:t>
            </a:r>
            <a:r>
              <a:rPr lang="en-GB" dirty="0" smtClean="0">
                <a:solidFill>
                  <a:srgbClr val="0E101A"/>
                </a:solidFill>
                <a:latin typeface="Calibri" panose="020F0502020204030204" pitchFamily="34" charset="0"/>
                <a:cs typeface="Calibri" panose="020F0502020204030204" pitchFamily="34" charset="0"/>
              </a:rPr>
              <a:t>, hay dos </a:t>
            </a:r>
            <a:r>
              <a:rPr lang="en-GB" dirty="0" err="1" smtClean="0">
                <a:solidFill>
                  <a:srgbClr val="0E101A"/>
                </a:solidFill>
                <a:latin typeface="Calibri" panose="020F0502020204030204" pitchFamily="34" charset="0"/>
                <a:cs typeface="Calibri" panose="020F0502020204030204" pitchFamily="34" charset="0"/>
              </a:rPr>
              <a:t>opciones</a:t>
            </a:r>
            <a:r>
              <a:rPr lang="en-GB" dirty="0" smtClean="0">
                <a:solidFill>
                  <a:srgbClr val="0E101A"/>
                </a:solidFill>
                <a:latin typeface="Calibri" panose="020F0502020204030204" pitchFamily="34" charset="0"/>
                <a:cs typeface="Calibri" panose="020F0502020204030204" pitchFamily="34" charset="0"/>
              </a:rPr>
              <a:t>: </a:t>
            </a:r>
            <a:br>
              <a:rPr lang="en-GB" dirty="0" smtClean="0">
                <a:solidFill>
                  <a:srgbClr val="0E101A"/>
                </a:solidFill>
                <a:latin typeface="Calibri" panose="020F0502020204030204" pitchFamily="34" charset="0"/>
                <a:cs typeface="Calibri" panose="020F0502020204030204" pitchFamily="34" charset="0"/>
              </a:rPr>
            </a:br>
            <a:r>
              <a:rPr lang="en-GB" dirty="0" smtClean="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Opcion</a:t>
            </a:r>
            <a:r>
              <a:rPr lang="en-GB" b="1" dirty="0" smtClean="0">
                <a:solidFill>
                  <a:srgbClr val="0E101A"/>
                </a:solidFill>
                <a:latin typeface="Calibri" panose="020F0502020204030204" pitchFamily="34" charset="0"/>
                <a:cs typeface="Calibri" panose="020F0502020204030204" pitchFamily="34" charset="0"/>
              </a:rPr>
              <a:t> 1: </a:t>
            </a:r>
            <a:r>
              <a:rPr lang="en-GB" dirty="0" err="1" smtClean="0">
                <a:solidFill>
                  <a:srgbClr val="0E101A"/>
                </a:solidFill>
                <a:latin typeface="Calibri" panose="020F0502020204030204" pitchFamily="34" charset="0"/>
                <a:cs typeface="Calibri" panose="020F0502020204030204" pitchFamily="34" charset="0"/>
              </a:rPr>
              <a:t>Selecciona</a:t>
            </a:r>
            <a:r>
              <a:rPr lang="en-GB" b="1"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Tu</a:t>
            </a:r>
            <a:r>
              <a:rPr lang="en-GB" b="1" dirty="0" smtClean="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cuenta</a:t>
            </a:r>
            <a:r>
              <a:rPr lang="en-GB" dirty="0">
                <a:solidFill>
                  <a:srgbClr val="0E101A"/>
                </a:solidFill>
                <a:latin typeface="Calibri" panose="020F0502020204030204" pitchFamily="34" charset="0"/>
                <a:cs typeface="Calibri" panose="020F0502020204030204" pitchFamily="34" charset="0"/>
              </a:rPr>
              <a:t> </a:t>
            </a:r>
            <a:r>
              <a:rPr lang="en-GB" dirty="0" smtClean="0">
                <a:solidFill>
                  <a:srgbClr val="0E101A"/>
                </a:solidFill>
                <a:latin typeface="Calibri" panose="020F0502020204030204" pitchFamily="34" charset="0"/>
                <a:cs typeface="Calibri" panose="020F0502020204030204" pitchFamily="34" charset="0"/>
              </a:rPr>
              <a:t>para </a:t>
            </a:r>
            <a:r>
              <a:rPr lang="en-GB" dirty="0" err="1" smtClean="0">
                <a:solidFill>
                  <a:srgbClr val="0E101A"/>
                </a:solidFill>
                <a:latin typeface="Calibri" panose="020F0502020204030204" pitchFamily="34" charset="0"/>
                <a:cs typeface="Calibri" panose="020F0502020204030204" pitchFamily="34" charset="0"/>
              </a:rPr>
              <a:t>crear</a:t>
            </a:r>
            <a:r>
              <a:rPr lang="en-GB" dirty="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tu</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mismo</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una</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cuenta</a:t>
            </a:r>
            <a:r>
              <a:rPr lang="en-GB" dirty="0" smtClean="0">
                <a:solidFill>
                  <a:srgbClr val="0E101A"/>
                </a:solidFill>
                <a:latin typeface="Calibri" panose="020F0502020204030204" pitchFamily="34" charset="0"/>
                <a:cs typeface="Calibri" panose="020F0502020204030204" pitchFamily="34" charset="0"/>
              </a:rPr>
              <a:t> de </a:t>
            </a:r>
            <a:r>
              <a:rPr lang="en-GB" dirty="0" err="1" smtClean="0">
                <a:solidFill>
                  <a:srgbClr val="0E101A"/>
                </a:solidFill>
                <a:latin typeface="Calibri" panose="020F0502020204030204" pitchFamily="34" charset="0"/>
                <a:cs typeface="Calibri" panose="020F0502020204030204" pitchFamily="34" charset="0"/>
              </a:rPr>
              <a:t>empresa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marL="88900" lvl="4" indent="-88900"/>
            <a:r>
              <a:rPr lang="en-GB" dirty="0">
                <a:solidFill>
                  <a:srgbClr val="0E101A"/>
                </a:solidFill>
                <a:latin typeface="Calibri" panose="020F0502020204030204" pitchFamily="34" charset="0"/>
                <a:cs typeface="Calibri" panose="020F0502020204030204" pitchFamily="34" charset="0"/>
              </a:rPr>
              <a:t>  </a:t>
            </a:r>
            <a:r>
              <a:rPr lang="en-GB" dirty="0" smtClean="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Opcion</a:t>
            </a:r>
            <a:r>
              <a:rPr lang="en-GB" b="1" dirty="0" smtClean="0">
                <a:solidFill>
                  <a:srgbClr val="0E101A"/>
                </a:solidFill>
                <a:latin typeface="Calibri" panose="020F0502020204030204" pitchFamily="34" charset="0"/>
                <a:cs typeface="Calibri" panose="020F0502020204030204" pitchFamily="34" charset="0"/>
              </a:rPr>
              <a:t> 2: </a:t>
            </a:r>
            <a:r>
              <a:rPr lang="en-GB" dirty="0" err="1" smtClean="0">
                <a:solidFill>
                  <a:srgbClr val="0E101A"/>
                </a:solidFill>
                <a:latin typeface="Calibri" panose="020F0502020204030204" pitchFamily="34" charset="0"/>
                <a:cs typeface="Calibri" panose="020F0502020204030204" pitchFamily="34" charset="0"/>
              </a:rPr>
              <a:t>Selecciona</a:t>
            </a:r>
            <a:r>
              <a:rPr lang="en-GB" dirty="0">
                <a:solidFill>
                  <a:srgbClr val="0E101A"/>
                </a:solidFill>
                <a:latin typeface="Calibri" panose="020F0502020204030204" pitchFamily="34" charset="0"/>
                <a:cs typeface="Calibri" panose="020F0502020204030204" pitchFamily="34" charset="0"/>
              </a:rPr>
              <a:t> </a:t>
            </a:r>
            <a:r>
              <a:rPr lang="en-GB" b="1" dirty="0" err="1" smtClean="0">
                <a:solidFill>
                  <a:srgbClr val="0E101A"/>
                </a:solidFill>
                <a:latin typeface="Calibri" panose="020F0502020204030204" pitchFamily="34" charset="0"/>
                <a:cs typeface="Calibri" panose="020F0502020204030204" pitchFamily="34" charset="0"/>
              </a:rPr>
              <a:t>Cuenta</a:t>
            </a:r>
            <a:r>
              <a:rPr lang="en-GB" b="1" dirty="0" smtClean="0">
                <a:solidFill>
                  <a:srgbClr val="0E101A"/>
                </a:solidFill>
                <a:latin typeface="Calibri" panose="020F0502020204030204" pitchFamily="34" charset="0"/>
                <a:cs typeface="Calibri" panose="020F0502020204030204" pitchFamily="34" charset="0"/>
              </a:rPr>
              <a:t> de </a:t>
            </a:r>
            <a:r>
              <a:rPr lang="en-GB" b="1" dirty="0" err="1" smtClean="0">
                <a:solidFill>
                  <a:srgbClr val="0E101A"/>
                </a:solidFill>
                <a:latin typeface="Calibri" panose="020F0502020204030204" pitchFamily="34" charset="0"/>
                <a:cs typeface="Calibri" panose="020F0502020204030204" pitchFamily="34" charset="0"/>
              </a:rPr>
              <a:t>cliente</a:t>
            </a:r>
            <a:r>
              <a:rPr lang="en-GB" dirty="0">
                <a:solidFill>
                  <a:srgbClr val="0E101A"/>
                </a:solidFill>
                <a:latin typeface="Calibri" panose="020F0502020204030204" pitchFamily="34" charset="0"/>
                <a:cs typeface="Calibri" panose="020F0502020204030204" pitchFamily="34" charset="0"/>
              </a:rPr>
              <a:t> </a:t>
            </a:r>
            <a:r>
              <a:rPr lang="en-GB" dirty="0" smtClean="0">
                <a:solidFill>
                  <a:srgbClr val="0E101A"/>
                </a:solidFill>
                <a:latin typeface="Calibri" panose="020F0502020204030204" pitchFamily="34" charset="0"/>
                <a:cs typeface="Calibri" panose="020F0502020204030204" pitchFamily="34" charset="0"/>
              </a:rPr>
              <a:t>para </a:t>
            </a:r>
            <a:r>
              <a:rPr lang="en-GB" dirty="0" err="1" smtClean="0">
                <a:solidFill>
                  <a:srgbClr val="0E101A"/>
                </a:solidFill>
                <a:latin typeface="Calibri" panose="020F0502020204030204" pitchFamily="34" charset="0"/>
                <a:cs typeface="Calibri" panose="020F0502020204030204" pitchFamily="34" charset="0"/>
              </a:rPr>
              <a:t>crear</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una</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cuenta</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en</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nombre</a:t>
            </a:r>
            <a:r>
              <a:rPr lang="en-GB" dirty="0" smtClean="0">
                <a:solidFill>
                  <a:srgbClr val="0E101A"/>
                </a:solidFill>
                <a:latin typeface="Calibri" panose="020F0502020204030204" pitchFamily="34" charset="0"/>
                <a:cs typeface="Calibri" panose="020F0502020204030204" pitchFamily="34" charset="0"/>
              </a:rPr>
              <a:t> de </a:t>
            </a:r>
            <a:r>
              <a:rPr lang="en-GB" dirty="0" err="1" smtClean="0">
                <a:solidFill>
                  <a:srgbClr val="0E101A"/>
                </a:solidFill>
                <a:latin typeface="Calibri" panose="020F0502020204030204" pitchFamily="34" charset="0"/>
                <a:cs typeface="Calibri" panose="020F0502020204030204" pitchFamily="34" charset="0"/>
              </a:rPr>
              <a:t>empresa</a:t>
            </a:r>
            <a:r>
              <a:rPr lang="en-GB" smtClean="0">
                <a:solidFill>
                  <a:srgbClr val="0E101A"/>
                </a:solidFill>
                <a:latin typeface="Calibri" panose="020F0502020204030204" pitchFamily="34" charset="0"/>
                <a:cs typeface="Calibri" panose="020F0502020204030204" pitchFamily="34" charset="0"/>
              </a:rPr>
              <a:t>. </a:t>
            </a:r>
            <a:r>
              <a:rPr lang="es-ES" smtClean="0">
                <a:solidFill>
                  <a:srgbClr val="0E101A"/>
                </a:solidFill>
                <a:latin typeface="Calibri" panose="020F0502020204030204" pitchFamily="34" charset="0"/>
                <a:cs typeface="Calibri" panose="020F0502020204030204" pitchFamily="34" charset="0"/>
              </a:rPr>
              <a:t>Introduce</a:t>
            </a:r>
          </a:p>
          <a:p>
            <a:pPr marL="88900" lvl="4" indent="-88900"/>
            <a:r>
              <a:rPr lang="es-ES">
                <a:solidFill>
                  <a:srgbClr val="0E101A"/>
                </a:solidFill>
                <a:latin typeface="Calibri" panose="020F0502020204030204" pitchFamily="34" charset="0"/>
                <a:cs typeface="Calibri" panose="020F0502020204030204" pitchFamily="34" charset="0"/>
              </a:rPr>
              <a:t> </a:t>
            </a:r>
            <a:r>
              <a:rPr lang="es-ES" smtClean="0">
                <a:solidFill>
                  <a:srgbClr val="0E101A"/>
                </a:solidFill>
                <a:latin typeface="Calibri" panose="020F0502020204030204" pitchFamily="34" charset="0"/>
                <a:cs typeface="Calibri" panose="020F0502020204030204" pitchFamily="34" charset="0"/>
              </a:rPr>
              <a:t>   </a:t>
            </a:r>
            <a:r>
              <a:rPr lang="es-ES"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ID de Business Manager, que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encontrar en la configuración de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Business Manager.</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5. </a:t>
            </a:r>
            <a:r>
              <a:rPr lang="es-ES" dirty="0">
                <a:solidFill>
                  <a:srgbClr val="0E101A"/>
                </a:solidFill>
                <a:latin typeface="Calibri" panose="020F0502020204030204" pitchFamily="34" charset="0"/>
                <a:cs typeface="Calibri" panose="020F0502020204030204" pitchFamily="34" charset="0"/>
              </a:rPr>
              <a:t>Debajo de </a:t>
            </a:r>
            <a:r>
              <a:rPr lang="es-ES" b="1" dirty="0">
                <a:solidFill>
                  <a:srgbClr val="0E101A"/>
                </a:solidFill>
                <a:latin typeface="Calibri" panose="020F0502020204030204" pitchFamily="34" charset="0"/>
                <a:cs typeface="Calibri" panose="020F0502020204030204" pitchFamily="34" charset="0"/>
              </a:rPr>
              <a:t>Zona horaria</a:t>
            </a:r>
            <a:r>
              <a:rPr lang="es-ES" dirty="0">
                <a:solidFill>
                  <a:srgbClr val="0E101A"/>
                </a:solidFill>
                <a:latin typeface="Calibri" panose="020F0502020204030204" pitchFamily="34" charset="0"/>
                <a:cs typeface="Calibri" panose="020F0502020204030204" pitchFamily="34" charset="0"/>
              </a:rPr>
              <a:t>, </a:t>
            </a:r>
            <a:r>
              <a:rPr lang="es-ES" dirty="0" smtClean="0">
                <a:solidFill>
                  <a:srgbClr val="0E101A"/>
                </a:solidFill>
                <a:latin typeface="Calibri" panose="020F0502020204030204" pitchFamily="34" charset="0"/>
                <a:cs typeface="Calibri" panose="020F0502020204030204" pitchFamily="34" charset="0"/>
              </a:rPr>
              <a:t>selecciona </a:t>
            </a:r>
            <a:r>
              <a:rPr lang="es-ES" dirty="0">
                <a:solidFill>
                  <a:srgbClr val="0E101A"/>
                </a:solidFill>
                <a:latin typeface="Calibri" panose="020F0502020204030204" pitchFamily="34" charset="0"/>
                <a:cs typeface="Calibri" panose="020F0502020204030204" pitchFamily="34" charset="0"/>
              </a:rPr>
              <a:t>la zona horaria donde se encuentra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empresa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6. </a:t>
            </a:r>
            <a:r>
              <a:rPr lang="es-ES" dirty="0">
                <a:solidFill>
                  <a:srgbClr val="0E101A"/>
                </a:solidFill>
                <a:latin typeface="Calibri" panose="020F0502020204030204" pitchFamily="34" charset="0"/>
                <a:cs typeface="Calibri" panose="020F0502020204030204" pitchFamily="34" charset="0"/>
              </a:rPr>
              <a:t>En </a:t>
            </a:r>
            <a:r>
              <a:rPr lang="es-ES" b="1" dirty="0">
                <a:solidFill>
                  <a:srgbClr val="0E101A"/>
                </a:solidFill>
                <a:latin typeface="Calibri" panose="020F0502020204030204" pitchFamily="34" charset="0"/>
                <a:cs typeface="Calibri" panose="020F0502020204030204" pitchFamily="34" charset="0"/>
              </a:rPr>
              <a:t>Moneda local</a:t>
            </a:r>
            <a:r>
              <a:rPr lang="es-ES" dirty="0">
                <a:solidFill>
                  <a:srgbClr val="0E101A"/>
                </a:solidFill>
                <a:latin typeface="Calibri" panose="020F0502020204030204" pitchFamily="34" charset="0"/>
                <a:cs typeface="Calibri" panose="020F0502020204030204" pitchFamily="34" charset="0"/>
              </a:rPr>
              <a:t>, seleccione la moneda local de su empresa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78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0" y="1320037"/>
            <a:ext cx="7085227" cy="3323987"/>
          </a:xfrm>
          <a:prstGeom prst="rect">
            <a:avLst/>
          </a:prstGeom>
        </p:spPr>
        <p:txBody>
          <a:bodyPr wrap="square">
            <a:spAutoFit/>
          </a:bodyPr>
          <a:lstStyle/>
          <a:p>
            <a:r>
              <a:rPr lang="en-GB" dirty="0">
                <a:solidFill>
                  <a:srgbClr val="0E101A"/>
                </a:solidFill>
                <a:latin typeface="Calibri" panose="020F0502020204030204" pitchFamily="34" charset="0"/>
                <a:cs typeface="Calibri" panose="020F0502020204030204" pitchFamily="34" charset="0"/>
              </a:rPr>
              <a:t>7. </a:t>
            </a:r>
            <a:r>
              <a:rPr lang="es-ES" dirty="0">
                <a:solidFill>
                  <a:schemeClr val="tx1"/>
                </a:solidFill>
                <a:latin typeface="Calibri" panose="020F0502020204030204" pitchFamily="34" charset="0"/>
                <a:cs typeface="Calibri" panose="020F0502020204030204" pitchFamily="34" charset="0"/>
              </a:rPr>
              <a:t>La </a:t>
            </a:r>
            <a:r>
              <a:rPr lang="es-ES" b="1" dirty="0">
                <a:solidFill>
                  <a:schemeClr val="tx1"/>
                </a:solidFill>
                <a:latin typeface="Calibri" panose="020F0502020204030204" pitchFamily="34" charset="0"/>
                <a:cs typeface="Calibri" panose="020F0502020204030204" pitchFamily="34" charset="0"/>
              </a:rPr>
              <a:t>moneda</a:t>
            </a:r>
            <a:r>
              <a:rPr lang="es-ES" dirty="0">
                <a:solidFill>
                  <a:schemeClr val="tx1"/>
                </a:solidFill>
                <a:latin typeface="Calibri" panose="020F0502020204030204" pitchFamily="34" charset="0"/>
                <a:cs typeface="Calibri" panose="020F0502020204030204" pitchFamily="34" charset="0"/>
              </a:rPr>
              <a:t> que introduzca debe coincidir con la moneda en la que tiene previsto pagar sus facturas</a:t>
            </a:r>
            <a:r>
              <a:rPr lang="en-GB" dirty="0"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8. </a:t>
            </a:r>
            <a:r>
              <a:rPr lang="es-ES" dirty="0">
                <a:solidFill>
                  <a:srgbClr val="0E101A"/>
                </a:solidFill>
                <a:latin typeface="Calibri" panose="020F0502020204030204" pitchFamily="34" charset="0"/>
                <a:cs typeface="Calibri" panose="020F0502020204030204" pitchFamily="34" charset="0"/>
              </a:rPr>
              <a:t>Debajo de </a:t>
            </a:r>
            <a:r>
              <a:rPr lang="es-ES" b="1" dirty="0">
                <a:solidFill>
                  <a:srgbClr val="0E101A"/>
                </a:solidFill>
                <a:latin typeface="Calibri" panose="020F0502020204030204" pitchFamily="34" charset="0"/>
                <a:cs typeface="Calibri" panose="020F0502020204030204" pitchFamily="34" charset="0"/>
              </a:rPr>
              <a:t>Forma de pago</a:t>
            </a:r>
            <a:r>
              <a:rPr lang="es-ES" dirty="0">
                <a:solidFill>
                  <a:srgbClr val="0E101A"/>
                </a:solidFill>
                <a:latin typeface="Calibri" panose="020F0502020204030204" pitchFamily="34" charset="0"/>
                <a:cs typeface="Calibri" panose="020F0502020204030204" pitchFamily="34" charset="0"/>
              </a:rPr>
              <a:t>, </a:t>
            </a:r>
            <a:r>
              <a:rPr lang="es-ES" dirty="0" smtClean="0">
                <a:solidFill>
                  <a:srgbClr val="0E101A"/>
                </a:solidFill>
                <a:latin typeface="Calibri" panose="020F0502020204030204" pitchFamily="34" charset="0"/>
                <a:cs typeface="Calibri" panose="020F0502020204030204" pitchFamily="34" charset="0"/>
              </a:rPr>
              <a:t>selecciona </a:t>
            </a:r>
            <a:r>
              <a:rPr lang="es-ES" dirty="0">
                <a:solidFill>
                  <a:srgbClr val="0E101A"/>
                </a:solidFill>
                <a:latin typeface="Calibri" panose="020F0502020204030204" pitchFamily="34" charset="0"/>
                <a:cs typeface="Calibri" panose="020F0502020204030204" pitchFamily="34" charset="0"/>
              </a:rPr>
              <a:t>una forma de pago para </a:t>
            </a:r>
            <a:r>
              <a:rPr lang="es-ES" dirty="0" smtClean="0">
                <a:solidFill>
                  <a:srgbClr val="0E101A"/>
                </a:solidFill>
                <a:latin typeface="Calibri" panose="020F0502020204030204" pitchFamily="34" charset="0"/>
                <a:cs typeface="Calibri" panose="020F0502020204030204" pitchFamily="34" charset="0"/>
              </a:rPr>
              <a:t>tus </a:t>
            </a:r>
            <a:r>
              <a:rPr lang="es-ES" dirty="0">
                <a:solidFill>
                  <a:srgbClr val="0E101A"/>
                </a:solidFill>
                <a:latin typeface="Calibri" panose="020F0502020204030204" pitchFamily="34" charset="0"/>
                <a:cs typeface="Calibri" panose="020F0502020204030204" pitchFamily="34" charset="0"/>
              </a:rPr>
              <a:t>anuncios. Si no </a:t>
            </a:r>
            <a:r>
              <a:rPr lang="es-ES" dirty="0" smtClean="0">
                <a:solidFill>
                  <a:srgbClr val="0E101A"/>
                </a:solidFill>
                <a:latin typeface="Calibri" panose="020F0502020204030204" pitchFamily="34" charset="0"/>
                <a:cs typeface="Calibri" panose="020F0502020204030204" pitchFamily="34" charset="0"/>
              </a:rPr>
              <a:t>tienes </a:t>
            </a:r>
            <a:r>
              <a:rPr lang="es-ES" dirty="0">
                <a:solidFill>
                  <a:srgbClr val="0E101A"/>
                </a:solidFill>
                <a:latin typeface="Calibri" panose="020F0502020204030204" pitchFamily="34" charset="0"/>
                <a:cs typeface="Calibri" panose="020F0502020204030204" pitchFamily="34" charset="0"/>
              </a:rPr>
              <a:t>una línea de crédito actual para el pago,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crear una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9. </a:t>
            </a:r>
            <a:r>
              <a:rPr lang="es-ES" dirty="0">
                <a:solidFill>
                  <a:srgbClr val="0E101A"/>
                </a:solidFill>
                <a:latin typeface="Calibri" panose="020F0502020204030204" pitchFamily="34" charset="0"/>
                <a:cs typeface="Calibri" panose="020F0502020204030204" pitchFamily="34" charset="0"/>
              </a:rPr>
              <a:t>Debajo del </a:t>
            </a:r>
            <a:r>
              <a:rPr lang="es-ES" b="1" dirty="0">
                <a:solidFill>
                  <a:srgbClr val="0E101A"/>
                </a:solidFill>
                <a:latin typeface="Calibri" panose="020F0502020204030204" pitchFamily="34" charset="0"/>
                <a:cs typeface="Calibri" panose="020F0502020204030204" pitchFamily="34" charset="0"/>
              </a:rPr>
              <a:t>número de pedido</a:t>
            </a:r>
            <a:r>
              <a:rPr lang="es-ES" dirty="0">
                <a:solidFill>
                  <a:srgbClr val="0E101A"/>
                </a:solidFill>
                <a:latin typeface="Calibri" panose="020F0502020204030204" pitchFamily="34" charset="0"/>
                <a:cs typeface="Calibri" panose="020F0502020204030204" pitchFamily="34" charset="0"/>
              </a:rPr>
              <a:t>, </a:t>
            </a:r>
            <a:r>
              <a:rPr lang="es-ES" dirty="0" smtClean="0">
                <a:solidFill>
                  <a:srgbClr val="0E101A"/>
                </a:solidFill>
                <a:latin typeface="Calibri" panose="020F0502020204030204" pitchFamily="34" charset="0"/>
                <a:cs typeface="Calibri" panose="020F0502020204030204" pitchFamily="34" charset="0"/>
              </a:rPr>
              <a:t>introduce </a:t>
            </a:r>
            <a:r>
              <a:rPr lang="es-ES" dirty="0">
                <a:solidFill>
                  <a:srgbClr val="0E101A"/>
                </a:solidFill>
                <a:latin typeface="Calibri" panose="020F0502020204030204" pitchFamily="34" charset="0"/>
                <a:cs typeface="Calibri" panose="020F0502020204030204" pitchFamily="34" charset="0"/>
              </a:rPr>
              <a:t>el número de pedido que aparecerá en sus facturas</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10. </a:t>
            </a:r>
            <a:r>
              <a:rPr lang="es-ES" dirty="0">
                <a:solidFill>
                  <a:srgbClr val="0E101A"/>
                </a:solidFill>
                <a:latin typeface="Calibri" panose="020F0502020204030204" pitchFamily="34" charset="0"/>
                <a:cs typeface="Calibri" panose="020F0502020204030204" pitchFamily="34" charset="0"/>
              </a:rPr>
              <a:t>Debajo de </a:t>
            </a:r>
            <a:r>
              <a:rPr lang="es-ES" b="1" dirty="0">
                <a:solidFill>
                  <a:srgbClr val="0E101A"/>
                </a:solidFill>
                <a:latin typeface="Calibri" panose="020F0502020204030204" pitchFamily="34" charset="0"/>
                <a:cs typeface="Calibri" panose="020F0502020204030204" pitchFamily="34" charset="0"/>
              </a:rPr>
              <a:t>Personas</a:t>
            </a:r>
            <a:r>
              <a:rPr lang="es-ES" dirty="0">
                <a:solidFill>
                  <a:srgbClr val="0E101A"/>
                </a:solidFill>
                <a:latin typeface="Calibri" panose="020F0502020204030204" pitchFamily="34" charset="0"/>
                <a:cs typeface="Calibri" panose="020F0502020204030204" pitchFamily="34" charset="0"/>
              </a:rPr>
              <a:t>, busque a las personas que quiera añadir a la cuenta o elíjalas de la lista</a:t>
            </a:r>
            <a:r>
              <a:rPr lang="es-ES"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11. </a:t>
            </a:r>
            <a:r>
              <a:rPr lang="es-ES" dirty="0">
                <a:solidFill>
                  <a:srgbClr val="0E101A"/>
                </a:solidFill>
                <a:latin typeface="Calibri" panose="020F0502020204030204" pitchFamily="34" charset="0"/>
                <a:cs typeface="Calibri" panose="020F0502020204030204" pitchFamily="34" charset="0"/>
              </a:rPr>
              <a:t>Seleccione el rol que </a:t>
            </a:r>
            <a:r>
              <a:rPr lang="es-ES" dirty="0" smtClean="0">
                <a:solidFill>
                  <a:srgbClr val="0E101A"/>
                </a:solidFill>
                <a:latin typeface="Calibri" panose="020F0502020204030204" pitchFamily="34" charset="0"/>
                <a:cs typeface="Calibri" panose="020F0502020204030204" pitchFamily="34" charset="0"/>
              </a:rPr>
              <a:t>deseas </a:t>
            </a:r>
            <a:r>
              <a:rPr lang="es-ES" dirty="0">
                <a:solidFill>
                  <a:srgbClr val="0E101A"/>
                </a:solidFill>
                <a:latin typeface="Calibri" panose="020F0502020204030204" pitchFamily="34" charset="0"/>
                <a:cs typeface="Calibri" panose="020F0502020204030204" pitchFamily="34" charset="0"/>
              </a:rPr>
              <a:t>asignar a cada persona.</a:t>
            </a:r>
          </a:p>
          <a:p>
            <a:r>
              <a:rPr lang="es-ES" dirty="0">
                <a:solidFill>
                  <a:srgbClr val="0E101A"/>
                </a:solidFill>
                <a:latin typeface="Calibri" panose="020F0502020204030204" pitchFamily="34" charset="0"/>
                <a:cs typeface="Calibri" panose="020F0502020204030204" pitchFamily="34" charset="0"/>
              </a:rPr>
              <a:t>El acceso de </a:t>
            </a:r>
            <a:r>
              <a:rPr lang="es-ES" b="1" dirty="0">
                <a:solidFill>
                  <a:srgbClr val="0E101A"/>
                </a:solidFill>
                <a:latin typeface="Calibri" panose="020F0502020204030204" pitchFamily="34" charset="0"/>
                <a:cs typeface="Calibri" panose="020F0502020204030204" pitchFamily="34" charset="0"/>
              </a:rPr>
              <a:t>administrador</a:t>
            </a:r>
            <a:r>
              <a:rPr lang="es-ES" dirty="0">
                <a:solidFill>
                  <a:srgbClr val="0E101A"/>
                </a:solidFill>
                <a:latin typeface="Calibri" panose="020F0502020204030204" pitchFamily="34" charset="0"/>
                <a:cs typeface="Calibri" panose="020F0502020204030204" pitchFamily="34" charset="0"/>
              </a:rPr>
              <a:t> permite a las personas realizar cualquier cambio en la cuenta.</a:t>
            </a:r>
          </a:p>
          <a:p>
            <a:r>
              <a:rPr lang="es-ES" dirty="0">
                <a:solidFill>
                  <a:srgbClr val="0E101A"/>
                </a:solidFill>
                <a:latin typeface="Calibri" panose="020F0502020204030204" pitchFamily="34" charset="0"/>
                <a:cs typeface="Calibri" panose="020F0502020204030204" pitchFamily="34" charset="0"/>
              </a:rPr>
              <a:t>El acceso </a:t>
            </a:r>
            <a:r>
              <a:rPr lang="es-ES" b="1" dirty="0">
                <a:solidFill>
                  <a:srgbClr val="0E101A"/>
                </a:solidFill>
                <a:latin typeface="Calibri" panose="020F0502020204030204" pitchFamily="34" charset="0"/>
                <a:cs typeface="Calibri" panose="020F0502020204030204" pitchFamily="34" charset="0"/>
              </a:rPr>
              <a:t>estándar</a:t>
            </a:r>
            <a:r>
              <a:rPr lang="es-ES" dirty="0">
                <a:solidFill>
                  <a:srgbClr val="0E101A"/>
                </a:solidFill>
                <a:latin typeface="Calibri" panose="020F0502020204030204" pitchFamily="34" charset="0"/>
                <a:cs typeface="Calibri" panose="020F0502020204030204" pitchFamily="34" charset="0"/>
              </a:rPr>
              <a:t> permite a las personas gestionar los números de teléfono, editar las plantillas de mensajes y ver las métricas</a:t>
            </a:r>
            <a:endParaRPr lang="en-GB" dirty="0">
              <a:solidFill>
                <a:srgbClr val="0E101A"/>
              </a:solidFill>
              <a:effectLst/>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3"/>
          <a:stretch>
            <a:fillRect/>
          </a:stretch>
        </p:blipFill>
        <p:spPr>
          <a:xfrm>
            <a:off x="7030332" y="809827"/>
            <a:ext cx="1895198" cy="3691687"/>
          </a:xfrm>
          <a:prstGeom prst="rect">
            <a:avLst/>
          </a:prstGeom>
        </p:spPr>
      </p:pic>
    </p:spTree>
    <p:extLst>
      <p:ext uri="{BB962C8B-B14F-4D97-AF65-F5344CB8AC3E}">
        <p14:creationId xmlns:p14="http://schemas.microsoft.com/office/powerpoint/2010/main" val="221410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99690" y="1320037"/>
            <a:ext cx="6926752" cy="954107"/>
          </a:xfrm>
          <a:prstGeom prst="rect">
            <a:avLst/>
          </a:prstGeom>
        </p:spPr>
        <p:txBody>
          <a:bodyPr wrap="square">
            <a:spAutoFit/>
          </a:bodyPr>
          <a:lstStyle/>
          <a:p>
            <a:r>
              <a:rPr lang="es-ES" b="1" dirty="0" smtClean="0">
                <a:solidFill>
                  <a:srgbClr val="0E101A"/>
                </a:solidFill>
                <a:latin typeface="Calibri" panose="020F0502020204030204" pitchFamily="34" charset="0"/>
                <a:cs typeface="Calibri" panose="020F0502020204030204" pitchFamily="34" charset="0"/>
              </a:rPr>
              <a:t>Crea </a:t>
            </a:r>
            <a:r>
              <a:rPr lang="es-ES" b="1" dirty="0">
                <a:solidFill>
                  <a:srgbClr val="0E101A"/>
                </a:solidFill>
                <a:latin typeface="Calibri" panose="020F0502020204030204" pitchFamily="34" charset="0"/>
                <a:cs typeface="Calibri" panose="020F0502020204030204" pitchFamily="34" charset="0"/>
              </a:rPr>
              <a:t>un perfil empresarial.</a:t>
            </a:r>
          </a:p>
          <a:p>
            <a:r>
              <a:rPr lang="es-ES" dirty="0">
                <a:solidFill>
                  <a:srgbClr val="0E101A"/>
                </a:solidFill>
                <a:latin typeface="Calibri" panose="020F0502020204030204" pitchFamily="34" charset="0"/>
                <a:cs typeface="Calibri" panose="020F0502020204030204" pitchFamily="34" charset="0"/>
              </a:rPr>
              <a:t>Para configurar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perfil empresarial de WhatsApp, </a:t>
            </a:r>
            <a:r>
              <a:rPr lang="es-ES" dirty="0" smtClean="0">
                <a:solidFill>
                  <a:srgbClr val="0E101A"/>
                </a:solidFill>
                <a:latin typeface="Calibri" panose="020F0502020204030204" pitchFamily="34" charset="0"/>
                <a:cs typeface="Calibri" panose="020F0502020204030204" pitchFamily="34" charset="0"/>
              </a:rPr>
              <a:t>añade </a:t>
            </a:r>
            <a:r>
              <a:rPr lang="es-ES" dirty="0">
                <a:solidFill>
                  <a:srgbClr val="0E101A"/>
                </a:solidFill>
                <a:latin typeface="Calibri" panose="020F0502020204030204" pitchFamily="34" charset="0"/>
                <a:cs typeface="Calibri" panose="020F0502020204030204" pitchFamily="34" charset="0"/>
              </a:rPr>
              <a:t>una foto que represente a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negocio, el nombre de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empresa, el número de teléfono, la dirección de correo electrónico, el sitio web y una breve descripción</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sp>
        <p:nvSpPr>
          <p:cNvPr id="4" name="Rectángulo 3"/>
          <p:cNvSpPr/>
          <p:nvPr/>
        </p:nvSpPr>
        <p:spPr>
          <a:xfrm>
            <a:off x="99689" y="2197825"/>
            <a:ext cx="6871751" cy="738664"/>
          </a:xfrm>
          <a:prstGeom prst="rect">
            <a:avLst/>
          </a:prstGeom>
        </p:spPr>
        <p:txBody>
          <a:bodyPr wrap="square">
            <a:spAutoFit/>
          </a:bodyPr>
          <a:lstStyle/>
          <a:p>
            <a:r>
              <a:rPr lang="es-ES" b="1" dirty="0" smtClean="0">
                <a:solidFill>
                  <a:srgbClr val="0E101A"/>
                </a:solidFill>
                <a:latin typeface="Calibri" panose="020F0502020204030204" pitchFamily="34" charset="0"/>
                <a:cs typeface="Calibri" panose="020F0502020204030204" pitchFamily="34" charset="0"/>
              </a:rPr>
              <a:t>Empieza </a:t>
            </a:r>
            <a:r>
              <a:rPr lang="es-ES" b="1" dirty="0">
                <a:solidFill>
                  <a:srgbClr val="0E101A"/>
                </a:solidFill>
                <a:latin typeface="Calibri" panose="020F0502020204030204" pitchFamily="34" charset="0"/>
                <a:cs typeface="Calibri" panose="020F0502020204030204" pitchFamily="34" charset="0"/>
              </a:rPr>
              <a:t>a enviar mensajes.</a:t>
            </a:r>
          </a:p>
          <a:p>
            <a:r>
              <a:rPr lang="es-ES" dirty="0">
                <a:solidFill>
                  <a:srgbClr val="0E101A"/>
                </a:solidFill>
                <a:latin typeface="Calibri" panose="020F0502020204030204" pitchFamily="34" charset="0"/>
                <a:cs typeface="Calibri" panose="020F0502020204030204" pitchFamily="34" charset="0"/>
              </a:rPr>
              <a:t>Utiliza WhatsApp Business para hacer todas las cosas para las que estás acostumbrado a usar WhatsApp, desde enviar mensajes y fotos hasta hacer llamadas de voz y vídeo</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6919991" y="907526"/>
            <a:ext cx="1884195" cy="3701575"/>
          </a:xfrm>
          <a:prstGeom prst="rect">
            <a:avLst/>
          </a:prstGeom>
        </p:spPr>
      </p:pic>
    </p:spTree>
    <p:extLst>
      <p:ext uri="{BB962C8B-B14F-4D97-AF65-F5344CB8AC3E}">
        <p14:creationId xmlns:p14="http://schemas.microsoft.com/office/powerpoint/2010/main" val="376585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20314" y="1320037"/>
            <a:ext cx="5957352" cy="1169551"/>
          </a:xfrm>
          <a:prstGeom prst="rect">
            <a:avLst/>
          </a:prstGeom>
        </p:spPr>
        <p:txBody>
          <a:bodyPr wrap="square">
            <a:spAutoFit/>
          </a:bodyPr>
          <a:lstStyle/>
          <a:p>
            <a:r>
              <a:rPr lang="es-ES" b="1" dirty="0" smtClean="0">
                <a:solidFill>
                  <a:srgbClr val="0E101A"/>
                </a:solidFill>
                <a:latin typeface="Calibri" panose="020F0502020204030204" pitchFamily="34" charset="0"/>
                <a:cs typeface="Calibri" panose="020F0502020204030204" pitchFamily="34" charset="0"/>
              </a:rPr>
              <a:t>Amplía tus </a:t>
            </a:r>
            <a:r>
              <a:rPr lang="es-ES" b="1" dirty="0">
                <a:solidFill>
                  <a:srgbClr val="0E101A"/>
                </a:solidFill>
                <a:latin typeface="Calibri" panose="020F0502020204030204" pitchFamily="34" charset="0"/>
                <a:cs typeface="Calibri" panose="020F0502020204030204" pitchFamily="34" charset="0"/>
              </a:rPr>
              <a:t>respuestas con herramientas de mensajería personalizadas.</a:t>
            </a:r>
          </a:p>
          <a:p>
            <a:r>
              <a:rPr lang="es-ES" dirty="0" smtClean="0">
                <a:solidFill>
                  <a:srgbClr val="0E101A"/>
                </a:solidFill>
                <a:latin typeface="Calibri" panose="020F0502020204030204" pitchFamily="34" charset="0"/>
                <a:cs typeface="Calibri" panose="020F0502020204030204" pitchFamily="34" charset="0"/>
              </a:rPr>
              <a:t>Crea </a:t>
            </a:r>
            <a:r>
              <a:rPr lang="es-ES" dirty="0">
                <a:solidFill>
                  <a:srgbClr val="0E101A"/>
                </a:solidFill>
                <a:latin typeface="Calibri" panose="020F0502020204030204" pitchFamily="34" charset="0"/>
                <a:cs typeface="Calibri" panose="020F0502020204030204" pitchFamily="34" charset="0"/>
              </a:rPr>
              <a:t>un mensaje de bienvenida para presentar automáticamente a los clientes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negocio, </a:t>
            </a:r>
            <a:r>
              <a:rPr lang="es-ES" dirty="0" smtClean="0">
                <a:solidFill>
                  <a:srgbClr val="0E101A"/>
                </a:solidFill>
                <a:latin typeface="Calibri" panose="020F0502020204030204" pitchFamily="34" charset="0"/>
                <a:cs typeface="Calibri" panose="020F0502020204030204" pitchFamily="34" charset="0"/>
              </a:rPr>
              <a:t>establece </a:t>
            </a:r>
            <a:r>
              <a:rPr lang="es-ES" dirty="0">
                <a:solidFill>
                  <a:srgbClr val="0E101A"/>
                </a:solidFill>
                <a:latin typeface="Calibri" panose="020F0502020204030204" pitchFamily="34" charset="0"/>
                <a:cs typeface="Calibri" panose="020F0502020204030204" pitchFamily="34" charset="0"/>
              </a:rPr>
              <a:t>un mensaje de ausencia cuando no </a:t>
            </a:r>
            <a:r>
              <a:rPr lang="es-ES" dirty="0" smtClean="0">
                <a:solidFill>
                  <a:srgbClr val="0E101A"/>
                </a:solidFill>
                <a:latin typeface="Calibri" panose="020F0502020204030204" pitchFamily="34" charset="0"/>
                <a:cs typeface="Calibri" panose="020F0502020204030204" pitchFamily="34" charset="0"/>
              </a:rPr>
              <a:t>puedas </a:t>
            </a:r>
            <a:r>
              <a:rPr lang="es-ES" dirty="0">
                <a:solidFill>
                  <a:srgbClr val="0E101A"/>
                </a:solidFill>
                <a:latin typeface="Calibri" panose="020F0502020204030204" pitchFamily="34" charset="0"/>
                <a:cs typeface="Calibri" panose="020F0502020204030204" pitchFamily="34" charset="0"/>
              </a:rPr>
              <a:t>responder o </a:t>
            </a:r>
            <a:r>
              <a:rPr lang="es-ES" dirty="0" smtClean="0">
                <a:solidFill>
                  <a:srgbClr val="0E101A"/>
                </a:solidFill>
                <a:latin typeface="Calibri" panose="020F0502020204030204" pitchFamily="34" charset="0"/>
                <a:cs typeface="Calibri" panose="020F0502020204030204" pitchFamily="34" charset="0"/>
              </a:rPr>
              <a:t>ahorra </a:t>
            </a:r>
            <a:r>
              <a:rPr lang="es-ES" dirty="0">
                <a:solidFill>
                  <a:srgbClr val="0E101A"/>
                </a:solidFill>
                <a:latin typeface="Calibri" panose="020F0502020204030204" pitchFamily="34" charset="0"/>
                <a:cs typeface="Calibri" panose="020F0502020204030204" pitchFamily="34" charset="0"/>
              </a:rPr>
              <a:t>tiempo con respuestas rápidas para reutilizar las respuestas a las preguntas más frecuentes</a:t>
            </a:r>
            <a:r>
              <a:rPr lang="es-ES" b="1"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sp>
        <p:nvSpPr>
          <p:cNvPr id="6" name="Rectángulo 5"/>
          <p:cNvSpPr/>
          <p:nvPr/>
        </p:nvSpPr>
        <p:spPr>
          <a:xfrm>
            <a:off x="120314" y="2592332"/>
            <a:ext cx="5957352" cy="954107"/>
          </a:xfrm>
          <a:prstGeom prst="rect">
            <a:avLst/>
          </a:prstGeom>
        </p:spPr>
        <p:txBody>
          <a:bodyPr wrap="square">
            <a:spAutoFit/>
          </a:bodyPr>
          <a:lstStyle/>
          <a:p>
            <a:r>
              <a:rPr lang="es-ES" b="1" dirty="0">
                <a:solidFill>
                  <a:srgbClr val="0E101A"/>
                </a:solidFill>
                <a:latin typeface="Calibri" panose="020F0502020204030204" pitchFamily="34" charset="0"/>
                <a:cs typeface="Calibri" panose="020F0502020204030204" pitchFamily="34" charset="0"/>
              </a:rPr>
              <a:t>Respuestas rápidas</a:t>
            </a:r>
          </a:p>
          <a:p>
            <a:r>
              <a:rPr lang="es-ES" dirty="0">
                <a:solidFill>
                  <a:srgbClr val="0E101A"/>
                </a:solidFill>
                <a:latin typeface="Calibri" panose="020F0502020204030204" pitchFamily="34" charset="0"/>
                <a:cs typeface="Calibri" panose="020F0502020204030204" pitchFamily="34" charset="0"/>
              </a:rPr>
              <a:t>Las respuestas rápidas te permiten guardar y reutilizar los mensajes que envías con frecuencia, para que puedas responder rápidamente a las preguntas más habituales</a:t>
            </a:r>
            <a:r>
              <a:rPr lang="en-GB" dirty="0" smtClean="0">
                <a:solidFill>
                  <a:schemeClr val="tx1"/>
                </a:solidFill>
                <a:effectLst/>
                <a:latin typeface="Calibri" panose="020F0502020204030204" pitchFamily="34" charset="0"/>
                <a:cs typeface="Calibri" panose="020F0502020204030204" pitchFamily="34" charset="0"/>
              </a:rPr>
              <a:t>. </a:t>
            </a:r>
            <a:endParaRPr lang="en-GB" dirty="0">
              <a:solidFill>
                <a:schemeClr val="tx1"/>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6140091" y="1113781"/>
            <a:ext cx="2165723" cy="3292520"/>
          </a:xfrm>
          <a:prstGeom prst="rect">
            <a:avLst/>
          </a:prstGeom>
        </p:spPr>
      </p:pic>
    </p:spTree>
    <p:extLst>
      <p:ext uri="{BB962C8B-B14F-4D97-AF65-F5344CB8AC3E}">
        <p14:creationId xmlns:p14="http://schemas.microsoft.com/office/powerpoint/2010/main" val="42836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7903" y="1320037"/>
            <a:ext cx="6407276" cy="1815882"/>
          </a:xfrm>
          <a:prstGeom prst="rect">
            <a:avLst/>
          </a:prstGeom>
        </p:spPr>
        <p:txBody>
          <a:bodyPr wrap="square">
            <a:spAutoFit/>
          </a:bodyPr>
          <a:lstStyle/>
          <a:p>
            <a:r>
              <a:rPr lang="en-GB" b="1" dirty="0" err="1" smtClean="0">
                <a:solidFill>
                  <a:srgbClr val="0E101A"/>
                </a:solidFill>
                <a:latin typeface="Calibri" panose="020F0502020204030204" pitchFamily="34" charset="0"/>
                <a:cs typeface="Calibri" panose="020F0502020204030204" pitchFamily="34" charset="0"/>
              </a:rPr>
              <a:t>Etiquetas</a:t>
            </a:r>
            <a:endParaRPr lang="en-GB" b="1" dirty="0">
              <a:solidFill>
                <a:srgbClr val="0E101A"/>
              </a:solidFill>
              <a:latin typeface="Calibri" panose="020F0502020204030204" pitchFamily="34" charset="0"/>
              <a:cs typeface="Calibri" panose="020F0502020204030204" pitchFamily="34" charset="0"/>
            </a:endParaRPr>
          </a:p>
          <a:p>
            <a:r>
              <a:rPr lang="en-GB" dirty="0" err="1" smtClean="0">
                <a:solidFill>
                  <a:srgbClr val="0E101A"/>
                </a:solidFill>
                <a:latin typeface="Calibri" panose="020F0502020204030204" pitchFamily="34" charset="0"/>
                <a:cs typeface="Calibri" panose="020F0502020204030204" pitchFamily="34" charset="0"/>
              </a:rPr>
              <a:t>Puedes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organizar</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tus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contactos</a:t>
            </a:r>
            <a:r>
              <a:rPr lang="en-GB" dirty="0" smtClean="0">
                <a:solidFill>
                  <a:srgbClr val="0E101A"/>
                </a:solidFill>
                <a:latin typeface="Calibri" panose="020F0502020204030204" pitchFamily="34" charset="0"/>
                <a:cs typeface="Calibri" panose="020F0502020204030204" pitchFamily="34" charset="0"/>
              </a:rPr>
              <a:t> o chats con </a:t>
            </a:r>
            <a:r>
              <a:rPr lang="en-GB" dirty="0" err="1" smtClean="0">
                <a:solidFill>
                  <a:srgbClr val="0E101A"/>
                </a:solidFill>
                <a:latin typeface="Calibri" panose="020F0502020204030204" pitchFamily="34" charset="0"/>
                <a:cs typeface="Calibri" panose="020F0502020204030204" pitchFamily="34" charset="0"/>
              </a:rPr>
              <a:t>etiquetas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así</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los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puedes</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encontrar</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luego</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fácilmente</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
            </a:r>
            <a:br>
              <a:rPr lang="en-GB" dirty="0">
                <a:solidFill>
                  <a:srgbClr val="0E101A"/>
                </a:solidFill>
                <a:latin typeface="Calibri" panose="020F0502020204030204" pitchFamily="34" charset="0"/>
                <a:cs typeface="Calibri" panose="020F0502020204030204" pitchFamily="34" charset="0"/>
              </a:rPr>
            </a:br>
            <a:r>
              <a:rPr lang="es-ES" b="1" dirty="0">
                <a:solidFill>
                  <a:srgbClr val="0E101A"/>
                </a:solidFill>
                <a:latin typeface="Calibri" panose="020F0502020204030204" pitchFamily="34" charset="0"/>
                <a:cs typeface="Calibri" panose="020F0502020204030204" pitchFamily="34" charset="0"/>
              </a:rPr>
              <a:t>Mensajes automatizados</a:t>
            </a:r>
          </a:p>
          <a:p>
            <a:r>
              <a:rPr lang="es-ES" dirty="0" err="1" smtClean="0">
                <a:solidFill>
                  <a:srgbClr val="0E101A"/>
                </a:solidFill>
                <a:latin typeface="Calibri" panose="020F0502020204030204" pitchFamily="34" charset="0"/>
                <a:cs typeface="Calibri" panose="020F0502020204030204" pitchFamily="34" charset="0"/>
              </a:rPr>
              <a:t>Puedea</a:t>
            </a:r>
            <a:r>
              <a:rPr lang="es-ES" dirty="0" smtClean="0">
                <a:solidFill>
                  <a:srgbClr val="0E101A"/>
                </a:solidFill>
                <a:latin typeface="Calibri" panose="020F0502020204030204" pitchFamily="34" charset="0"/>
                <a:cs typeface="Calibri" panose="020F0502020204030204" pitchFamily="34" charset="0"/>
              </a:rPr>
              <a:t> </a:t>
            </a:r>
            <a:r>
              <a:rPr lang="es-ES" dirty="0">
                <a:solidFill>
                  <a:srgbClr val="0E101A"/>
                </a:solidFill>
                <a:latin typeface="Calibri" panose="020F0502020204030204" pitchFamily="34" charset="0"/>
                <a:cs typeface="Calibri" panose="020F0502020204030204" pitchFamily="34" charset="0"/>
              </a:rPr>
              <a:t>crear un mensaje de bienvenida para presentar a </a:t>
            </a:r>
            <a:r>
              <a:rPr lang="es-ES" dirty="0" smtClean="0">
                <a:solidFill>
                  <a:srgbClr val="0E101A"/>
                </a:solidFill>
                <a:latin typeface="Calibri" panose="020F0502020204030204" pitchFamily="34" charset="0"/>
                <a:cs typeface="Calibri" panose="020F0502020204030204" pitchFamily="34" charset="0"/>
              </a:rPr>
              <a:t>tus </a:t>
            </a:r>
            <a:r>
              <a:rPr lang="es-ES" dirty="0">
                <a:solidFill>
                  <a:srgbClr val="0E101A"/>
                </a:solidFill>
                <a:latin typeface="Calibri" panose="020F0502020204030204" pitchFamily="34" charset="0"/>
                <a:cs typeface="Calibri" panose="020F0502020204030204" pitchFamily="34" charset="0"/>
              </a:rPr>
              <a:t>clientes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negocio. También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establecer un mensaje de ausencia cuando no </a:t>
            </a:r>
            <a:r>
              <a:rPr lang="es-ES" dirty="0" smtClean="0">
                <a:solidFill>
                  <a:srgbClr val="0E101A"/>
                </a:solidFill>
                <a:latin typeface="Calibri" panose="020F0502020204030204" pitchFamily="34" charset="0"/>
                <a:cs typeface="Calibri" panose="020F0502020204030204" pitchFamily="34" charset="0"/>
              </a:rPr>
              <a:t>puedas </a:t>
            </a:r>
            <a:r>
              <a:rPr lang="es-ES" dirty="0">
                <a:solidFill>
                  <a:srgbClr val="0E101A"/>
                </a:solidFill>
                <a:latin typeface="Calibri" panose="020F0502020204030204" pitchFamily="34" charset="0"/>
                <a:cs typeface="Calibri" panose="020F0502020204030204" pitchFamily="34" charset="0"/>
              </a:rPr>
              <a:t>responder para que </a:t>
            </a:r>
            <a:r>
              <a:rPr lang="es-ES" dirty="0" smtClean="0">
                <a:solidFill>
                  <a:srgbClr val="0E101A"/>
                </a:solidFill>
                <a:latin typeface="Calibri" panose="020F0502020204030204" pitchFamily="34" charset="0"/>
                <a:cs typeface="Calibri" panose="020F0502020204030204" pitchFamily="34" charset="0"/>
              </a:rPr>
              <a:t>tus </a:t>
            </a:r>
            <a:r>
              <a:rPr lang="es-ES" dirty="0">
                <a:solidFill>
                  <a:srgbClr val="0E101A"/>
                </a:solidFill>
                <a:latin typeface="Calibri" panose="020F0502020204030204" pitchFamily="34" charset="0"/>
                <a:cs typeface="Calibri" panose="020F0502020204030204" pitchFamily="34" charset="0"/>
              </a:rPr>
              <a:t>clientes sepan cuándo esperar una respuesta</a:t>
            </a:r>
            <a:r>
              <a:rPr lang="en-GB" dirty="0" smtClean="0">
                <a:solidFill>
                  <a:srgbClr val="0E101A"/>
                </a:solidFill>
                <a:latin typeface="Calibri" panose="020F0502020204030204" pitchFamily="34" charset="0"/>
                <a:cs typeface="Calibri" panose="020F0502020204030204" pitchFamily="34" charset="0"/>
              </a:rPr>
              <a:t>.</a:t>
            </a:r>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6651495" y="907526"/>
            <a:ext cx="2051019" cy="3636434"/>
          </a:xfrm>
          <a:prstGeom prst="rect">
            <a:avLst/>
          </a:prstGeom>
        </p:spPr>
      </p:pic>
      <p:pic>
        <p:nvPicPr>
          <p:cNvPr id="8" name="Imagen 7"/>
          <p:cNvPicPr>
            <a:picLocks noChangeAspect="1"/>
          </p:cNvPicPr>
          <p:nvPr/>
        </p:nvPicPr>
        <p:blipFill>
          <a:blip r:embed="rId4"/>
          <a:stretch>
            <a:fillRect/>
          </a:stretch>
        </p:blipFill>
        <p:spPr>
          <a:xfrm>
            <a:off x="1531373" y="3152544"/>
            <a:ext cx="2278189" cy="1341790"/>
          </a:xfrm>
          <a:prstGeom prst="rect">
            <a:avLst/>
          </a:prstGeom>
        </p:spPr>
      </p:pic>
    </p:spTree>
    <p:extLst>
      <p:ext uri="{BB962C8B-B14F-4D97-AF65-F5344CB8AC3E}">
        <p14:creationId xmlns:p14="http://schemas.microsoft.com/office/powerpoint/2010/main" val="46705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solidFill>
                  <a:srgbClr val="ABE33F"/>
                </a:solidFill>
              </a:rPr>
              <a:t>Gracias!</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1.1 </a:t>
            </a:r>
            <a:r>
              <a:rPr lang="en-GB" sz="1600" dirty="0" smtClean="0">
                <a:solidFill>
                  <a:schemeClr val="tx1"/>
                </a:solidFill>
                <a:latin typeface="Calibri" panose="020F0502020204030204" pitchFamily="34" charset="0"/>
                <a:cs typeface="Calibri" panose="020F0502020204030204" pitchFamily="34" charset="0"/>
              </a:rPr>
              <a:t>Social media </a:t>
            </a:r>
            <a:r>
              <a:rPr lang="en-GB" sz="1600" dirty="0" err="1" smtClean="0">
                <a:solidFill>
                  <a:schemeClr val="tx1"/>
                </a:solidFill>
                <a:latin typeface="Calibri" panose="020F0502020204030204" pitchFamily="34" charset="0"/>
                <a:cs typeface="Calibri" panose="020F0502020204030204" pitchFamily="34" charset="0"/>
              </a:rPr>
              <a:t>corporativo</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smtClean="0">
                <a:solidFill>
                  <a:schemeClr val="tx1"/>
                </a:solidFill>
                <a:latin typeface="Raleway" panose="020B0003030101060003" pitchFamily="34" charset="0"/>
                <a:cs typeface="Calibri" panose="020F0502020204030204" pitchFamily="34" charset="0"/>
              </a:rPr>
              <a:t>Comunicación</a:t>
            </a:r>
            <a:r>
              <a:rPr lang="en-GB" sz="2200" dirty="0" smtClean="0">
                <a:solidFill>
                  <a:schemeClr val="tx1"/>
                </a:solidFill>
                <a:latin typeface="Raleway" panose="020B0003030101060003" pitchFamily="34" charset="0"/>
                <a:cs typeface="Calibri" panose="020F0502020204030204" pitchFamily="34" charset="0"/>
              </a:rPr>
              <a:t> digital </a:t>
            </a:r>
            <a:r>
              <a:rPr lang="en-GB" sz="2200" dirty="0" err="1" smtClean="0">
                <a:solidFill>
                  <a:schemeClr val="tx1"/>
                </a:solidFill>
                <a:latin typeface="Raleway" panose="020B0003030101060003" pitchFamily="34" charset="0"/>
                <a:cs typeface="Calibri" panose="020F0502020204030204" pitchFamily="34" charset="0"/>
              </a:rPr>
              <a:t>en</a:t>
            </a:r>
            <a:r>
              <a:rPr lang="en-GB" sz="2200" dirty="0" smtClean="0">
                <a:solidFill>
                  <a:schemeClr val="tx1"/>
                </a:solidFill>
                <a:latin typeface="Raleway" panose="020B0003030101060003" pitchFamily="34" charset="0"/>
                <a:cs typeface="Calibri" panose="020F0502020204030204" pitchFamily="34" charset="0"/>
              </a:rPr>
              <a:t> </a:t>
            </a:r>
            <a:r>
              <a:rPr lang="en-GB" sz="2200" dirty="0" err="1" smtClean="0">
                <a:solidFill>
                  <a:schemeClr val="tx1"/>
                </a:solidFill>
                <a:latin typeface="Raleway" panose="020B0003030101060003" pitchFamily="34" charset="0"/>
                <a:cs typeface="Calibri" panose="020F0502020204030204" pitchFamily="34" charset="0"/>
              </a:rPr>
              <a:t>entornos</a:t>
            </a:r>
            <a:r>
              <a:rPr lang="en-GB" sz="2200" dirty="0" smtClean="0">
                <a:solidFill>
                  <a:schemeClr val="tx1"/>
                </a:solidFill>
                <a:latin typeface="Raleway" panose="020B0003030101060003" pitchFamily="34" charset="0"/>
                <a:cs typeface="Calibri" panose="020F0502020204030204" pitchFamily="34" charset="0"/>
              </a:rPr>
              <a:t> </a:t>
            </a:r>
            <a:r>
              <a:rPr lang="en-GB" sz="2200" dirty="0" err="1" smtClean="0">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16500" y="1413990"/>
            <a:ext cx="8051223" cy="738664"/>
          </a:xfrm>
          <a:prstGeom prst="rect">
            <a:avLst/>
          </a:prstGeom>
        </p:spPr>
        <p:txBody>
          <a:bodyPr wrap="square">
            <a:spAutoFit/>
          </a:bodyPr>
          <a:lstStyle/>
          <a:p>
            <a:r>
              <a:rPr lang="es-ES" b="1" dirty="0">
                <a:solidFill>
                  <a:srgbClr val="0E101A"/>
                </a:solidFill>
                <a:latin typeface="Calibri" panose="020F0502020204030204" pitchFamily="34" charset="0"/>
                <a:cs typeface="Calibri" panose="020F0502020204030204" pitchFamily="34" charset="0"/>
              </a:rPr>
              <a:t>El uso de las redes sociales, especialmente en las aplicaciones de los teléfonos móviles, sigue aumentando independientemente de la edad, el sexo o el origen étnico</a:t>
            </a:r>
            <a:r>
              <a:rPr lang="en-GB" b="1" dirty="0"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sp>
        <p:nvSpPr>
          <p:cNvPr id="4" name="Rectángulo 3"/>
          <p:cNvSpPr/>
          <p:nvPr/>
        </p:nvSpPr>
        <p:spPr>
          <a:xfrm>
            <a:off x="256324" y="2349351"/>
            <a:ext cx="5551715" cy="954107"/>
          </a:xfrm>
          <a:prstGeom prst="rect">
            <a:avLst/>
          </a:prstGeom>
        </p:spPr>
        <p:txBody>
          <a:bodyPr wrap="square">
            <a:spAutoFit/>
          </a:bodyPr>
          <a:lstStyle/>
          <a:p>
            <a:r>
              <a:rPr lang="es-ES" dirty="0">
                <a:solidFill>
                  <a:schemeClr val="tx1"/>
                </a:solidFill>
                <a:latin typeface="Calibri" panose="020F0502020204030204" pitchFamily="34" charset="0"/>
                <a:cs typeface="Calibri" panose="020F0502020204030204" pitchFamily="34" charset="0"/>
              </a:rPr>
              <a:t>Las redes sociales corporativas han aportado muchos beneficios a las pymes y son un nuevo foco de interés para las empresas tecnológicas</a:t>
            </a:r>
            <a:r>
              <a:rPr lang="en-GB" dirty="0"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a:p>
            <a:endParaRPr lang="en-GB" dirty="0">
              <a:solidFill>
                <a:srgbClr val="FF0000"/>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a:stretch>
            <a:fillRect/>
          </a:stretch>
        </p:blipFill>
        <p:spPr>
          <a:xfrm>
            <a:off x="6572302" y="1739422"/>
            <a:ext cx="1595421" cy="2816191"/>
          </a:xfrm>
          <a:prstGeom prst="rect">
            <a:avLst/>
          </a:prstGeom>
        </p:spPr>
      </p:pic>
      <p:pic>
        <p:nvPicPr>
          <p:cNvPr id="9" name="Imagen 8"/>
          <p:cNvPicPr>
            <a:picLocks noChangeAspect="1"/>
          </p:cNvPicPr>
          <p:nvPr/>
        </p:nvPicPr>
        <p:blipFill>
          <a:blip r:embed="rId4"/>
          <a:stretch>
            <a:fillRect/>
          </a:stretch>
        </p:blipFill>
        <p:spPr>
          <a:xfrm>
            <a:off x="6793076" y="2633196"/>
            <a:ext cx="1217047" cy="1230671"/>
          </a:xfrm>
          <a:prstGeom prst="rect">
            <a:avLst/>
          </a:prstGeom>
        </p:spPr>
      </p:pic>
    </p:spTree>
    <p:extLst>
      <p:ext uri="{BB962C8B-B14F-4D97-AF65-F5344CB8AC3E}">
        <p14:creationId xmlns:p14="http://schemas.microsoft.com/office/powerpoint/2010/main" val="1765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338926"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t>
            </a:r>
            <a:r>
              <a:rPr lang="es-ES" sz="1600" dirty="0">
                <a:solidFill>
                  <a:schemeClr val="tx1"/>
                </a:solidFill>
                <a:latin typeface="Calibri" panose="020F0502020204030204" pitchFamily="34" charset="0"/>
                <a:cs typeface="Calibri" panose="020F0502020204030204" pitchFamily="34" charset="0"/>
              </a:rPr>
              <a:t>Ventajas que ofrecen las redes sociales a los empresarios y las PYME</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4" name="Rectángulo 3"/>
          <p:cNvSpPr/>
          <p:nvPr/>
        </p:nvSpPr>
        <p:spPr>
          <a:xfrm>
            <a:off x="127191" y="1641213"/>
            <a:ext cx="8573464" cy="1815882"/>
          </a:xfrm>
          <a:prstGeom prst="rect">
            <a:avLst/>
          </a:prstGeom>
        </p:spPr>
        <p:txBody>
          <a:bodyPr wrap="square">
            <a:spAutoFit/>
          </a:bodyPr>
          <a:lstStyle/>
          <a:p>
            <a:pPr marL="285750" indent="-285750">
              <a:buFont typeface="Arial" panose="020B0604020202020204" pitchFamily="34" charset="0"/>
              <a:buChar char="•"/>
            </a:pPr>
            <a:r>
              <a:rPr lang="es-ES" b="1" u="sng" dirty="0">
                <a:solidFill>
                  <a:srgbClr val="0E101A"/>
                </a:solidFill>
                <a:latin typeface="Calibri" panose="020F0502020204030204" pitchFamily="34" charset="0"/>
                <a:cs typeface="Calibri" panose="020F0502020204030204" pitchFamily="34" charset="0"/>
              </a:rPr>
              <a:t>Mejor comunicación interna y externa</a:t>
            </a:r>
            <a:r>
              <a:rPr lang="en-GB" b="1" u="sng"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lvl="6"/>
            <a:r>
              <a:rPr lang="es-ES" dirty="0">
                <a:solidFill>
                  <a:srgbClr val="0E101A"/>
                </a:solidFill>
                <a:latin typeface="Calibri" panose="020F0502020204030204" pitchFamily="34" charset="0"/>
                <a:cs typeface="Calibri" panose="020F0502020204030204" pitchFamily="34" charset="0"/>
              </a:rPr>
              <a:t>Además del correo electrónico, las redes sociales, WhatsApp y muchas otras herramientas tecnológicas de comunicación, son instrumentos muy importantes para una empresa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lvl="6"/>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err="1" smtClean="0">
                <a:solidFill>
                  <a:srgbClr val="0E101A"/>
                </a:solidFill>
                <a:latin typeface="Calibri" panose="020F0502020204030204" pitchFamily="34" charset="0"/>
                <a:cs typeface="Calibri" panose="020F0502020204030204" pitchFamily="34" charset="0"/>
              </a:rPr>
              <a:t>Simplifica</a:t>
            </a:r>
            <a:r>
              <a:rPr lang="en-GB" b="1" u="sng" dirty="0" smtClean="0">
                <a:solidFill>
                  <a:srgbClr val="0E101A"/>
                </a:solidFill>
                <a:latin typeface="Calibri" panose="020F0502020204030204" pitchFamily="34" charset="0"/>
                <a:cs typeface="Calibri" panose="020F0502020204030204" pitchFamily="34" charset="0"/>
              </a:rPr>
              <a:t> la </a:t>
            </a:r>
            <a:r>
              <a:rPr lang="en-GB" b="1" u="sng" dirty="0" err="1" smtClean="0">
                <a:solidFill>
                  <a:srgbClr val="0E101A"/>
                </a:solidFill>
                <a:latin typeface="Calibri" panose="020F0502020204030204" pitchFamily="34" charset="0"/>
                <a:cs typeface="Calibri" panose="020F0502020204030204" pitchFamily="34" charset="0"/>
              </a:rPr>
              <a:t>gestión</a:t>
            </a:r>
            <a:r>
              <a:rPr lang="en-GB" b="1"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Las TIC y las redes sociales corporativas permiten un importante ahorro de tiempo en la realización de tareas y simplifican muchos procesos. Acciones como la planificación, la gestión, la organización o el seguimiento y control del negocio son mucho más rápidas y eficaces cuando se utilizan las herramientas adecuadas</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sp>
        <p:nvSpPr>
          <p:cNvPr id="5" name="Rectángulo 4"/>
          <p:cNvSpPr/>
          <p:nvPr/>
        </p:nvSpPr>
        <p:spPr>
          <a:xfrm>
            <a:off x="127191" y="3457095"/>
            <a:ext cx="8040532" cy="954107"/>
          </a:xfrm>
          <a:prstGeom prst="rect">
            <a:avLst/>
          </a:prstGeom>
        </p:spPr>
        <p:txBody>
          <a:bodyPr wrap="square">
            <a:spAutoFit/>
          </a:bodyPr>
          <a:lstStyle/>
          <a:p>
            <a:pPr marL="285750" indent="-285750">
              <a:buFont typeface="Arial" panose="020B0604020202020204" pitchFamily="34" charset="0"/>
              <a:buChar char="•"/>
            </a:pPr>
            <a:r>
              <a:rPr lang="en-GB" b="1" u="sng" dirty="0" err="1" smtClean="0">
                <a:solidFill>
                  <a:srgbClr val="0E101A"/>
                </a:solidFill>
                <a:latin typeface="Calibri" panose="020F0502020204030204" pitchFamily="34" charset="0"/>
                <a:cs typeface="Calibri" panose="020F0502020204030204" pitchFamily="34" charset="0"/>
              </a:rPr>
              <a:t>Clientes</a:t>
            </a:r>
            <a:r>
              <a:rPr lang="en-GB" b="1" u="sng" dirty="0" smtClean="0">
                <a:solidFill>
                  <a:srgbClr val="0E101A"/>
                </a:solidFill>
                <a:latin typeface="Calibri" panose="020F0502020204030204" pitchFamily="34" charset="0"/>
                <a:cs typeface="Calibri" panose="020F0502020204030204" pitchFamily="34" charset="0"/>
              </a:rPr>
              <a:t> </a:t>
            </a:r>
            <a:r>
              <a:rPr lang="en-GB" b="1" u="sng" dirty="0" err="1" smtClean="0">
                <a:solidFill>
                  <a:srgbClr val="0E101A"/>
                </a:solidFill>
                <a:latin typeface="Calibri" panose="020F0502020204030204" pitchFamily="34" charset="0"/>
                <a:cs typeface="Calibri" panose="020F0502020204030204" pitchFamily="34" charset="0"/>
              </a:rPr>
              <a:t>satisfechos</a:t>
            </a:r>
            <a:endParaRPr lang="en-GB"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Las herramientas de gestión nos proporcionan mejor información sobre los clientes, sus prácticas de compra, sus preferencias, sus necesidades y deseos, y nos permiten diseñar estrategias centradas en la satisfacción del cliente</a:t>
            </a:r>
            <a:r>
              <a:rPr lang="en-GB" dirty="0"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277735"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t>
            </a:r>
            <a:r>
              <a:rPr lang="es-ES" sz="1600" dirty="0">
                <a:solidFill>
                  <a:schemeClr val="tx1"/>
                </a:solidFill>
                <a:latin typeface="Calibri" panose="020F0502020204030204" pitchFamily="34" charset="0"/>
                <a:cs typeface="Calibri" panose="020F0502020204030204" pitchFamily="34" charset="0"/>
              </a:rPr>
              <a:t>Ventajas que ofrecen las TIC y las redes sociales</a:t>
            </a:r>
            <a:r>
              <a:rPr lang="en-GB" sz="1600" dirty="0" smtClean="0">
                <a:solidFill>
                  <a:schemeClr val="tx1"/>
                </a:solidFill>
                <a:latin typeface="Calibri" panose="020F0502020204030204" pitchFamily="34" charset="0"/>
                <a:cs typeface="Calibri" panose="020F0502020204030204" pitchFamily="34" charset="0"/>
              </a:rPr>
              <a:t>.  </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IE" sz="1200" dirty="0"/>
              <a:t> </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47815" y="1292537"/>
            <a:ext cx="8629039" cy="1600438"/>
          </a:xfrm>
          <a:prstGeom prst="rect">
            <a:avLst/>
          </a:prstGeom>
        </p:spPr>
        <p:txBody>
          <a:bodyPr wrap="square">
            <a:spAutoFit/>
          </a:bodyPr>
          <a:lstStyle/>
          <a:p>
            <a:pPr marL="285750" indent="-285750">
              <a:buFont typeface="Arial" panose="020B0604020202020204" pitchFamily="34" charset="0"/>
              <a:buChar char="•"/>
            </a:pPr>
            <a:r>
              <a:rPr lang="en-GB" b="1" u="sng" dirty="0" err="1" smtClean="0">
                <a:solidFill>
                  <a:srgbClr val="0E101A"/>
                </a:solidFill>
                <a:latin typeface="Calibri" panose="020F0502020204030204" pitchFamily="34" charset="0"/>
                <a:cs typeface="Calibri" panose="020F0502020204030204" pitchFamily="34" charset="0"/>
              </a:rPr>
              <a:t>Expansión</a:t>
            </a:r>
            <a:endParaRPr lang="en-GB" b="1" u="sng"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Las TIC y las redes sociales son instrumentos que atraviesan todas las barreras tecnológicas, físicas y espaciales en beneficio de la expansión y el desarrollo de una empresa, especialmente en las etapas iniciales.</a:t>
            </a:r>
            <a:endParaRPr lang="en-GB" dirty="0" smtClean="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err="1" smtClean="0">
                <a:solidFill>
                  <a:srgbClr val="0E101A"/>
                </a:solidFill>
                <a:latin typeface="Calibri" panose="020F0502020204030204" pitchFamily="34" charset="0"/>
                <a:cs typeface="Calibri" panose="020F0502020204030204" pitchFamily="34" charset="0"/>
              </a:rPr>
              <a:t>Mejor</a:t>
            </a:r>
            <a:r>
              <a:rPr lang="en-GB" b="1" u="sng" dirty="0" smtClean="0">
                <a:solidFill>
                  <a:srgbClr val="0E101A"/>
                </a:solidFill>
                <a:latin typeface="Calibri" panose="020F0502020204030204" pitchFamily="34" charset="0"/>
                <a:cs typeface="Calibri" panose="020F0502020204030204" pitchFamily="34" charset="0"/>
              </a:rPr>
              <a:t> </a:t>
            </a:r>
            <a:r>
              <a:rPr lang="en-GB" b="1" u="sng" dirty="0" err="1" smtClean="0">
                <a:solidFill>
                  <a:srgbClr val="0E101A"/>
                </a:solidFill>
                <a:latin typeface="Calibri" panose="020F0502020204030204" pitchFamily="34" charset="0"/>
                <a:cs typeface="Calibri" panose="020F0502020204030204" pitchFamily="34" charset="0"/>
              </a:rPr>
              <a:t>imagen</a:t>
            </a:r>
            <a:r>
              <a:rPr lang="en-GB" b="1" u="sng" dirty="0" smtClean="0">
                <a:solidFill>
                  <a:srgbClr val="0E101A"/>
                </a:solidFill>
                <a:latin typeface="Calibri" panose="020F0502020204030204" pitchFamily="34" charset="0"/>
                <a:cs typeface="Calibri" panose="020F0502020204030204" pitchFamily="34" charset="0"/>
              </a:rPr>
              <a:t> de </a:t>
            </a:r>
            <a:r>
              <a:rPr lang="en-GB" b="1" u="sng" dirty="0" err="1" smtClean="0">
                <a:solidFill>
                  <a:srgbClr val="0E101A"/>
                </a:solidFill>
                <a:latin typeface="Calibri" panose="020F0502020204030204" pitchFamily="34" charset="0"/>
                <a:cs typeface="Calibri" panose="020F0502020204030204" pitchFamily="34" charset="0"/>
              </a:rPr>
              <a:t>marca</a:t>
            </a:r>
            <a:r>
              <a:rPr lang="en-GB" b="1" u="sng" dirty="0" smtClean="0">
                <a:solidFill>
                  <a:srgbClr val="0E101A"/>
                </a:solidFill>
                <a:latin typeface="Calibri" panose="020F0502020204030204" pitchFamily="34" charset="0"/>
                <a:cs typeface="Calibri" panose="020F0502020204030204" pitchFamily="34" charset="0"/>
              </a:rPr>
              <a:t> para la </a:t>
            </a:r>
            <a:r>
              <a:rPr lang="en-GB" b="1" u="sng" dirty="0" err="1" smtClean="0">
                <a:solidFill>
                  <a:srgbClr val="0E101A"/>
                </a:solidFill>
                <a:latin typeface="Calibri" panose="020F0502020204030204" pitchFamily="34" charset="0"/>
                <a:cs typeface="Calibri" panose="020F0502020204030204" pitchFamily="34" charset="0"/>
              </a:rPr>
              <a:t>empresa</a:t>
            </a:r>
            <a:r>
              <a:rPr lang="en-GB" b="1" u="sng"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Las herramientas TIC y las redes sociales corporativas proyectan una imagen moderna e innovadora de la empresa, lo que contribuye a hacerla más eficiente y competitiva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effectLst/>
              <a:latin typeface="Calibri" panose="020F0502020204030204" pitchFamily="34" charset="0"/>
              <a:cs typeface="Calibri" panose="020F0502020204030204" pitchFamily="34" charset="0"/>
            </a:endParaRPr>
          </a:p>
        </p:txBody>
      </p:sp>
      <p:pic>
        <p:nvPicPr>
          <p:cNvPr id="13" name="Imagen 12"/>
          <p:cNvPicPr>
            <a:picLocks noChangeAspect="1"/>
          </p:cNvPicPr>
          <p:nvPr/>
        </p:nvPicPr>
        <p:blipFill>
          <a:blip r:embed="rId3"/>
          <a:stretch>
            <a:fillRect/>
          </a:stretch>
        </p:blipFill>
        <p:spPr>
          <a:xfrm>
            <a:off x="4511835" y="2729388"/>
            <a:ext cx="525324" cy="543284"/>
          </a:xfrm>
          <a:prstGeom prst="rect">
            <a:avLst/>
          </a:prstGeom>
        </p:spPr>
      </p:pic>
      <p:pic>
        <p:nvPicPr>
          <p:cNvPr id="14" name="Imagen 13"/>
          <p:cNvPicPr>
            <a:picLocks noChangeAspect="1"/>
          </p:cNvPicPr>
          <p:nvPr/>
        </p:nvPicPr>
        <p:blipFill>
          <a:blip r:embed="rId4"/>
          <a:stretch>
            <a:fillRect/>
          </a:stretch>
        </p:blipFill>
        <p:spPr>
          <a:xfrm>
            <a:off x="7030487" y="2692625"/>
            <a:ext cx="585797" cy="609806"/>
          </a:xfrm>
          <a:prstGeom prst="rect">
            <a:avLst/>
          </a:prstGeom>
        </p:spPr>
      </p:pic>
      <p:pic>
        <p:nvPicPr>
          <p:cNvPr id="15" name="Imagen 14"/>
          <p:cNvPicPr>
            <a:picLocks noChangeAspect="1"/>
          </p:cNvPicPr>
          <p:nvPr/>
        </p:nvPicPr>
        <p:blipFill>
          <a:blip r:embed="rId5"/>
          <a:stretch>
            <a:fillRect/>
          </a:stretch>
        </p:blipFill>
        <p:spPr>
          <a:xfrm>
            <a:off x="3946644" y="3280262"/>
            <a:ext cx="521008" cy="521008"/>
          </a:xfrm>
          <a:prstGeom prst="rect">
            <a:avLst/>
          </a:prstGeom>
        </p:spPr>
      </p:pic>
      <p:pic>
        <p:nvPicPr>
          <p:cNvPr id="16" name="Imagen 15"/>
          <p:cNvPicPr>
            <a:picLocks noChangeAspect="1"/>
          </p:cNvPicPr>
          <p:nvPr/>
        </p:nvPicPr>
        <p:blipFill>
          <a:blip r:embed="rId6"/>
          <a:stretch>
            <a:fillRect/>
          </a:stretch>
        </p:blipFill>
        <p:spPr>
          <a:xfrm>
            <a:off x="5409718" y="2670407"/>
            <a:ext cx="585870" cy="604922"/>
          </a:xfrm>
          <a:prstGeom prst="rect">
            <a:avLst/>
          </a:prstGeom>
        </p:spPr>
      </p:pic>
      <p:pic>
        <p:nvPicPr>
          <p:cNvPr id="17" name="Imagen 16"/>
          <p:cNvPicPr>
            <a:picLocks noChangeAspect="1"/>
          </p:cNvPicPr>
          <p:nvPr/>
        </p:nvPicPr>
        <p:blipFill>
          <a:blip r:embed="rId7"/>
          <a:stretch>
            <a:fillRect/>
          </a:stretch>
        </p:blipFill>
        <p:spPr>
          <a:xfrm>
            <a:off x="3934181" y="4035735"/>
            <a:ext cx="584504" cy="552787"/>
          </a:xfrm>
          <a:prstGeom prst="rect">
            <a:avLst/>
          </a:prstGeom>
        </p:spPr>
      </p:pic>
      <p:pic>
        <p:nvPicPr>
          <p:cNvPr id="18" name="Imagen 17"/>
          <p:cNvPicPr>
            <a:picLocks noChangeAspect="1"/>
          </p:cNvPicPr>
          <p:nvPr/>
        </p:nvPicPr>
        <p:blipFill>
          <a:blip r:embed="rId8"/>
          <a:stretch>
            <a:fillRect/>
          </a:stretch>
        </p:blipFill>
        <p:spPr>
          <a:xfrm>
            <a:off x="7831477" y="2767388"/>
            <a:ext cx="546560" cy="528492"/>
          </a:xfrm>
          <a:prstGeom prst="rect">
            <a:avLst/>
          </a:prstGeom>
        </p:spPr>
      </p:pic>
      <p:pic>
        <p:nvPicPr>
          <p:cNvPr id="19" name="Imagen 18"/>
          <p:cNvPicPr>
            <a:picLocks noChangeAspect="1"/>
          </p:cNvPicPr>
          <p:nvPr/>
        </p:nvPicPr>
        <p:blipFill>
          <a:blip r:embed="rId9"/>
          <a:stretch>
            <a:fillRect/>
          </a:stretch>
        </p:blipFill>
        <p:spPr>
          <a:xfrm>
            <a:off x="6229606" y="2704629"/>
            <a:ext cx="585797" cy="585797"/>
          </a:xfrm>
          <a:prstGeom prst="rect">
            <a:avLst/>
          </a:prstGeom>
        </p:spPr>
      </p:pic>
      <p:pic>
        <p:nvPicPr>
          <p:cNvPr id="20" name="Imagen 19"/>
          <p:cNvPicPr>
            <a:picLocks noChangeAspect="1"/>
          </p:cNvPicPr>
          <p:nvPr/>
        </p:nvPicPr>
        <p:blipFill>
          <a:blip r:embed="rId10"/>
          <a:stretch>
            <a:fillRect/>
          </a:stretch>
        </p:blipFill>
        <p:spPr>
          <a:xfrm>
            <a:off x="4511834" y="3277986"/>
            <a:ext cx="3933396" cy="1362121"/>
          </a:xfrm>
          <a:prstGeom prst="rect">
            <a:avLst/>
          </a:prstGeom>
        </p:spPr>
      </p:pic>
    </p:spTree>
    <p:extLst>
      <p:ext uri="{BB962C8B-B14F-4D97-AF65-F5344CB8AC3E}">
        <p14:creationId xmlns:p14="http://schemas.microsoft.com/office/powerpoint/2010/main" val="386529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7408" cy="2893100"/>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hlinkClick r:id="rId3"/>
              </a:rPr>
              <a:t>Facebook </a:t>
            </a:r>
            <a:r>
              <a:rPr lang="en-GB" b="1" dirty="0" smtClean="0">
                <a:latin typeface="Calibri" panose="020F0502020204030204" pitchFamily="34" charset="0"/>
                <a:cs typeface="Calibri" panose="020F0502020204030204" pitchFamily="34" charset="0"/>
                <a:hlinkClick r:id="rId3"/>
              </a:rPr>
              <a:t>para </a:t>
            </a:r>
            <a:r>
              <a:rPr lang="en-GB" b="1" dirty="0" err="1" smtClean="0">
                <a:latin typeface="Calibri" panose="020F0502020204030204" pitchFamily="34" charset="0"/>
                <a:cs typeface="Calibri" panose="020F0502020204030204" pitchFamily="34" charset="0"/>
                <a:hlinkClick r:id="rId3"/>
              </a:rPr>
              <a:t>empresas</a:t>
            </a:r>
            <a:r>
              <a:rPr lang="en-GB" b="1" dirty="0" smtClean="0">
                <a:latin typeface="Calibri" panose="020F0502020204030204" pitchFamily="34" charset="0"/>
                <a:cs typeface="Calibri" panose="020F0502020204030204" pitchFamily="34" charset="0"/>
                <a:hlinkClick r:id="rId3"/>
              </a:rPr>
              <a:t>:</a:t>
            </a:r>
            <a:endParaRPr lang="en-GB" b="1"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Una página de empresa de Facebook es una página web gratuita que los empresarios pueden crear en Facebook para aumentar su presencia en Internet</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err="1" smtClean="0">
                <a:latin typeface="Calibri" panose="020F0502020204030204" pitchFamily="34" charset="0"/>
                <a:cs typeface="Calibri" panose="020F0502020204030204" pitchFamily="34" charset="0"/>
              </a:rPr>
              <a:t>Cómo</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crear</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una</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página</a:t>
            </a:r>
            <a:r>
              <a:rPr lang="en-GB" b="1" dirty="0" smtClean="0">
                <a:latin typeface="Calibri" panose="020F0502020204030204" pitchFamily="34" charset="0"/>
                <a:cs typeface="Calibri" panose="020F0502020204030204" pitchFamily="34" charset="0"/>
              </a:rPr>
              <a:t> de </a:t>
            </a:r>
            <a:r>
              <a:rPr lang="en-GB" b="1" dirty="0" err="1" smtClean="0">
                <a:latin typeface="Calibri" panose="020F0502020204030204" pitchFamily="34" charset="0"/>
                <a:cs typeface="Calibri" panose="020F0502020204030204" pitchFamily="34" charset="0"/>
              </a:rPr>
              <a:t>empresa</a:t>
            </a:r>
            <a:r>
              <a:rPr lang="en-GB" b="1" dirty="0" smtClean="0">
                <a:latin typeface="Calibri" panose="020F0502020204030204" pitchFamily="34" charset="0"/>
                <a:cs typeface="Calibri" panose="020F0502020204030204" pitchFamily="34" charset="0"/>
              </a:rPr>
              <a:t> de Facebook</a:t>
            </a:r>
            <a:endParaRPr lang="en-GB" b="1" dirty="0">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El primer paso es asegurarte de que estás creando el tipo de cuenta correcto. Tienes que crear una página de Facebook (las páginas son perfiles públicos que permiten a las empresas y a los personajes públicos conectarse con sus amigos o seguidores) y no un perfil de Facebook (un perfil es una cuenta personal de Facebook diseñada para compartir información personal</a:t>
            </a:r>
            <a:r>
              <a:rPr lang="es-ES" dirty="0" smtClean="0">
                <a:latin typeface="Calibri" panose="020F0502020204030204" pitchFamily="34" charset="0"/>
                <a:cs typeface="Calibri" panose="020F0502020204030204" pitchFamily="34" charset="0"/>
              </a:rPr>
              <a:t>)</a:t>
            </a:r>
          </a:p>
          <a:p>
            <a:r>
              <a:rPr lang="es-ES" dirty="0">
                <a:latin typeface="Calibri" panose="020F0502020204030204" pitchFamily="34" charset="0"/>
                <a:cs typeface="Calibri" panose="020F0502020204030204" pitchFamily="34" charset="0"/>
              </a:rPr>
              <a:t>Para crear una página de empresa en Facebook, debes tener un perfil personal y seguir las instrucciones de Facebook en pantalla</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07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0" y="1334527"/>
            <a:ext cx="1690255" cy="1877437"/>
          </a:xfrm>
          <a:prstGeom prst="rect">
            <a:avLst/>
          </a:prstGeom>
        </p:spPr>
        <p:txBody>
          <a:bodyPr wrap="square">
            <a:spAutoFit/>
          </a:bodyPr>
          <a:lstStyle/>
          <a:p>
            <a:r>
              <a:rPr lang="en-GB" u="sng" dirty="0" err="1" smtClean="0">
                <a:latin typeface="Calibri" panose="020F0502020204030204" pitchFamily="34" charset="0"/>
                <a:cs typeface="Calibri" panose="020F0502020204030204" pitchFamily="34" charset="0"/>
              </a:rPr>
              <a:t>Nombre</a:t>
            </a:r>
            <a:r>
              <a:rPr lang="en-GB" u="sng" dirty="0" smtClean="0">
                <a:latin typeface="Calibri" panose="020F0502020204030204" pitchFamily="34" charset="0"/>
                <a:cs typeface="Calibri" panose="020F0502020204030204" pitchFamily="34" charset="0"/>
              </a:rPr>
              <a:t> y </a:t>
            </a:r>
            <a:r>
              <a:rPr lang="en-GB" u="sng" dirty="0" err="1" smtClean="0">
                <a:latin typeface="Calibri" panose="020F0502020204030204" pitchFamily="34" charset="0"/>
                <a:cs typeface="Calibri" panose="020F0502020204030204" pitchFamily="34" charset="0"/>
              </a:rPr>
              <a:t>descripción</a:t>
            </a:r>
            <a:r>
              <a:rPr lang="en-GB" u="sng" dirty="0" smtClean="0">
                <a:latin typeface="Calibri" panose="020F0502020204030204" pitchFamily="34" charset="0"/>
                <a:cs typeface="Calibri" panose="020F0502020204030204" pitchFamily="34" charset="0"/>
              </a:rPr>
              <a:t> de la </a:t>
            </a:r>
            <a:r>
              <a:rPr lang="en-GB" u="sng" dirty="0" err="1" smtClean="0">
                <a:latin typeface="Calibri" panose="020F0502020204030204" pitchFamily="34" charset="0"/>
                <a:cs typeface="Calibri" panose="020F0502020204030204" pitchFamily="34" charset="0"/>
              </a:rPr>
              <a:t>empresa</a:t>
            </a:r>
            <a:r>
              <a:rPr lang="en-GB" u="sng" dirty="0" smtClean="0">
                <a:latin typeface="Calibri" panose="020F0502020204030204" pitchFamily="34" charset="0"/>
                <a:cs typeface="Calibri" panose="020F0502020204030204" pitchFamily="34" charset="0"/>
              </a:rPr>
              <a:t>:</a:t>
            </a:r>
            <a:endParaRPr lang="en-GB" u="sng" dirty="0">
              <a:latin typeface="Calibri" panose="020F0502020204030204" pitchFamily="34" charset="0"/>
              <a:cs typeface="Calibri" panose="020F0502020204030204" pitchFamily="34" charset="0"/>
            </a:endParaRPr>
          </a:p>
          <a:p>
            <a:r>
              <a:rPr lang="es-ES" sz="1200" dirty="0">
                <a:latin typeface="Calibri" panose="020F0502020204030204" pitchFamily="34" charset="0"/>
                <a:cs typeface="Calibri" panose="020F0502020204030204" pitchFamily="34" charset="0"/>
              </a:rPr>
              <a:t>Nombra tu página como tu negocio u otro nombre que la gente busque para encontrar tu negocio</a:t>
            </a:r>
            <a:r>
              <a:rPr lang="en-GB" sz="1200" dirty="0" smtClean="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5" name="Rectángulo 4"/>
          <p:cNvSpPr/>
          <p:nvPr/>
        </p:nvSpPr>
        <p:spPr>
          <a:xfrm>
            <a:off x="3101887" y="3995905"/>
            <a:ext cx="2843251" cy="461665"/>
          </a:xfrm>
          <a:prstGeom prst="rect">
            <a:avLst/>
          </a:prstGeom>
        </p:spPr>
        <p:txBody>
          <a:bodyPr wrap="square">
            <a:spAutoFit/>
          </a:bodyPr>
          <a:lstStyle/>
          <a:p>
            <a:r>
              <a:rPr lang="es-ES" sz="1200" dirty="0">
                <a:latin typeface="Calibri" panose="020F0502020204030204" pitchFamily="34" charset="0"/>
                <a:cs typeface="Calibri" panose="020F0502020204030204" pitchFamily="34" charset="0"/>
              </a:rPr>
              <a:t>Utilice la sección "</a:t>
            </a:r>
            <a:r>
              <a:rPr lang="es-ES" sz="1200" u="sng" dirty="0">
                <a:latin typeface="Calibri" panose="020F0502020204030204" pitchFamily="34" charset="0"/>
                <a:cs typeface="Calibri" panose="020F0502020204030204" pitchFamily="34" charset="0"/>
              </a:rPr>
              <a:t>Acerca de</a:t>
            </a:r>
            <a:r>
              <a:rPr lang="es-ES" sz="1200" dirty="0">
                <a:latin typeface="Calibri" panose="020F0502020204030204" pitchFamily="34" charset="0"/>
                <a:cs typeface="Calibri" panose="020F0502020204030204" pitchFamily="34" charset="0"/>
              </a:rPr>
              <a:t>" para explicar a los usuarios a qué se dedica </a:t>
            </a:r>
            <a:r>
              <a:rPr lang="es-ES" sz="1200" dirty="0" smtClean="0">
                <a:latin typeface="Calibri" panose="020F0502020204030204" pitchFamily="34" charset="0"/>
                <a:cs typeface="Calibri" panose="020F0502020204030204" pitchFamily="34" charset="0"/>
              </a:rPr>
              <a:t>tu </a:t>
            </a:r>
            <a:r>
              <a:rPr lang="es-ES" sz="1200" dirty="0">
                <a:latin typeface="Calibri" panose="020F0502020204030204" pitchFamily="34" charset="0"/>
                <a:cs typeface="Calibri" panose="020F0502020204030204" pitchFamily="34" charset="0"/>
              </a:rPr>
              <a:t>empresa</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sp>
        <p:nvSpPr>
          <p:cNvPr id="8" name="Rectángulo 7"/>
          <p:cNvSpPr/>
          <p:nvPr/>
        </p:nvSpPr>
        <p:spPr>
          <a:xfrm>
            <a:off x="7065574" y="1221351"/>
            <a:ext cx="1959430" cy="1754326"/>
          </a:xfrm>
          <a:prstGeom prst="rect">
            <a:avLst/>
          </a:prstGeom>
        </p:spPr>
        <p:txBody>
          <a:bodyPr wrap="square">
            <a:spAutoFit/>
          </a:bodyPr>
          <a:lstStyle/>
          <a:p>
            <a:r>
              <a:rPr lang="en-GB" sz="1200" u="sng" dirty="0" err="1" smtClean="0">
                <a:solidFill>
                  <a:schemeClr val="tx1"/>
                </a:solidFill>
                <a:latin typeface="Calibri" panose="020F0502020204030204" pitchFamily="34" charset="0"/>
                <a:cs typeface="Calibri" panose="020F0502020204030204" pitchFamily="34" charset="0"/>
              </a:rPr>
              <a:t>Foto</a:t>
            </a:r>
            <a:r>
              <a:rPr lang="en-GB" sz="1200" u="sng" dirty="0" smtClean="0">
                <a:solidFill>
                  <a:schemeClr val="tx1"/>
                </a:solidFill>
                <a:latin typeface="Calibri" panose="020F0502020204030204" pitchFamily="34" charset="0"/>
                <a:cs typeface="Calibri" panose="020F0502020204030204" pitchFamily="34" charset="0"/>
              </a:rPr>
              <a:t> de </a:t>
            </a:r>
            <a:r>
              <a:rPr lang="en-GB" sz="1200" u="sng" dirty="0" err="1" smtClean="0">
                <a:solidFill>
                  <a:schemeClr val="tx1"/>
                </a:solidFill>
                <a:latin typeface="Calibri" panose="020F0502020204030204" pitchFamily="34" charset="0"/>
                <a:cs typeface="Calibri" panose="020F0502020204030204" pitchFamily="34" charset="0"/>
              </a:rPr>
              <a:t>perfil</a:t>
            </a:r>
            <a:r>
              <a:rPr lang="en-GB" sz="1200" u="sng" dirty="0" smtClean="0">
                <a:solidFill>
                  <a:schemeClr val="tx1"/>
                </a:solidFill>
                <a:latin typeface="Calibri" panose="020F0502020204030204" pitchFamily="34" charset="0"/>
                <a:cs typeface="Calibri" panose="020F0502020204030204" pitchFamily="34" charset="0"/>
              </a:rPr>
              <a:t> y </a:t>
            </a:r>
            <a:r>
              <a:rPr lang="en-GB" sz="1200" u="sng" dirty="0" err="1" smtClean="0">
                <a:solidFill>
                  <a:schemeClr val="tx1"/>
                </a:solidFill>
                <a:latin typeface="Calibri" panose="020F0502020204030204" pitchFamily="34" charset="0"/>
                <a:cs typeface="Calibri" panose="020F0502020204030204" pitchFamily="34" charset="0"/>
              </a:rPr>
              <a:t>foto</a:t>
            </a:r>
            <a:r>
              <a:rPr lang="en-GB" sz="1200" u="sng" dirty="0" smtClean="0">
                <a:solidFill>
                  <a:schemeClr val="tx1"/>
                </a:solidFill>
                <a:latin typeface="Calibri" panose="020F0502020204030204" pitchFamily="34" charset="0"/>
                <a:cs typeface="Calibri" panose="020F0502020204030204" pitchFamily="34" charset="0"/>
              </a:rPr>
              <a:t> de </a:t>
            </a:r>
            <a:r>
              <a:rPr lang="en-GB" sz="1200" u="sng" dirty="0" err="1" smtClean="0">
                <a:solidFill>
                  <a:schemeClr val="tx1"/>
                </a:solidFill>
                <a:latin typeface="Calibri" panose="020F0502020204030204" pitchFamily="34" charset="0"/>
                <a:cs typeface="Calibri" panose="020F0502020204030204" pitchFamily="34" charset="0"/>
              </a:rPr>
              <a:t>portada</a:t>
            </a:r>
            <a:r>
              <a:rPr lang="en-GB" sz="1200" u="sng" dirty="0" smtClean="0">
                <a:solidFill>
                  <a:schemeClr val="tx1"/>
                </a:solidFill>
                <a:latin typeface="Calibri" panose="020F0502020204030204" pitchFamily="34" charset="0"/>
                <a:cs typeface="Calibri" panose="020F0502020204030204" pitchFamily="34" charset="0"/>
              </a:rPr>
              <a:t>:</a:t>
            </a:r>
            <a:endParaRPr lang="en-GB" sz="1200" u="sng" dirty="0">
              <a:solidFill>
                <a:schemeClr val="tx1"/>
              </a:solidFill>
              <a:latin typeface="Calibri" panose="020F0502020204030204" pitchFamily="34" charset="0"/>
              <a:cs typeface="Calibri" panose="020F0502020204030204" pitchFamily="34" charset="0"/>
            </a:endParaRPr>
          </a:p>
          <a:p>
            <a:r>
              <a:rPr lang="es-ES" sz="1200" dirty="0" smtClean="0">
                <a:solidFill>
                  <a:schemeClr val="tx1"/>
                </a:solidFill>
                <a:latin typeface="Calibri" panose="020F0502020204030204" pitchFamily="34" charset="0"/>
                <a:cs typeface="Calibri" panose="020F0502020204030204" pitchFamily="34" charset="0"/>
              </a:rPr>
              <a:t>Elige </a:t>
            </a:r>
            <a:r>
              <a:rPr lang="es-ES" sz="1200" dirty="0">
                <a:solidFill>
                  <a:schemeClr val="tx1"/>
                </a:solidFill>
                <a:latin typeface="Calibri" panose="020F0502020204030204" pitchFamily="34" charset="0"/>
                <a:cs typeface="Calibri" panose="020F0502020204030204" pitchFamily="34" charset="0"/>
              </a:rPr>
              <a:t>fotos que representen bien </a:t>
            </a:r>
            <a:r>
              <a:rPr lang="es-ES" sz="1200" dirty="0" smtClean="0">
                <a:solidFill>
                  <a:schemeClr val="tx1"/>
                </a:solidFill>
                <a:latin typeface="Calibri" panose="020F0502020204030204" pitchFamily="34" charset="0"/>
                <a:cs typeface="Calibri" panose="020F0502020204030204" pitchFamily="34" charset="0"/>
              </a:rPr>
              <a:t>tu </a:t>
            </a:r>
            <a:r>
              <a:rPr lang="es-ES" sz="1200" dirty="0">
                <a:solidFill>
                  <a:schemeClr val="tx1"/>
                </a:solidFill>
                <a:latin typeface="Calibri" panose="020F0502020204030204" pitchFamily="34" charset="0"/>
                <a:cs typeface="Calibri" panose="020F0502020204030204" pitchFamily="34" charset="0"/>
              </a:rPr>
              <a:t>negocio. Puedes utilizar tu logotipo como foto de perfil. Para la foto de portada, elige una imagen de tu tienda, productos o sitio web</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p:txBody>
      </p:sp>
      <p:pic>
        <p:nvPicPr>
          <p:cNvPr id="11" name="Imagen 10"/>
          <p:cNvPicPr>
            <a:picLocks noChangeAspect="1"/>
          </p:cNvPicPr>
          <p:nvPr/>
        </p:nvPicPr>
        <p:blipFill>
          <a:blip r:embed="rId3"/>
          <a:stretch>
            <a:fillRect/>
          </a:stretch>
        </p:blipFill>
        <p:spPr>
          <a:xfrm>
            <a:off x="1786812" y="1421389"/>
            <a:ext cx="4917231" cy="2473164"/>
          </a:xfrm>
          <a:prstGeom prst="rect">
            <a:avLst/>
          </a:prstGeom>
        </p:spPr>
      </p:pic>
      <p:sp>
        <p:nvSpPr>
          <p:cNvPr id="12" name="Rectángulo redondeado 11"/>
          <p:cNvSpPr/>
          <p:nvPr/>
        </p:nvSpPr>
        <p:spPr>
          <a:xfrm>
            <a:off x="1753173" y="1320037"/>
            <a:ext cx="1210033" cy="1655640"/>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redondeado 12"/>
          <p:cNvSpPr/>
          <p:nvPr/>
        </p:nvSpPr>
        <p:spPr>
          <a:xfrm>
            <a:off x="3539998" y="3406542"/>
            <a:ext cx="1024403" cy="45690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redondeado 13"/>
          <p:cNvSpPr/>
          <p:nvPr/>
        </p:nvSpPr>
        <p:spPr>
          <a:xfrm>
            <a:off x="3513956" y="1458684"/>
            <a:ext cx="3190087" cy="190442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28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smtClean="0">
                <a:solidFill>
                  <a:schemeClr val="tx1"/>
                </a:solidFill>
                <a:latin typeface="Calibri" panose="020F0502020204030204" pitchFamily="34" charset="0"/>
                <a:cs typeface="Calibri" panose="020F0502020204030204" pitchFamily="34" charset="0"/>
              </a:rPr>
              <a:t>Herramientas</a:t>
            </a:r>
            <a:r>
              <a:rPr lang="en-GB" sz="1600" dirty="0" smtClean="0">
                <a:solidFill>
                  <a:schemeClr val="tx1"/>
                </a:solidFill>
                <a:latin typeface="Calibri" panose="020F0502020204030204" pitchFamily="34" charset="0"/>
                <a:cs typeface="Calibri" panose="020F0502020204030204" pitchFamily="34" charset="0"/>
              </a:rPr>
              <a:t> </a:t>
            </a:r>
            <a:r>
              <a:rPr lang="en-GB" sz="1600" dirty="0" err="1" smtClean="0">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120313" y="1320037"/>
            <a:ext cx="8476431" cy="307777"/>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Es importante elegir las dimensiones adecuadas para la imagen y la foto de portada de tu página de Facebook</a:t>
            </a:r>
            <a:r>
              <a:rPr lang="en-GB" dirty="0" smtClean="0">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271569" y="1627814"/>
            <a:ext cx="8487419" cy="3108543"/>
          </a:xfrm>
          <a:prstGeom prst="rect">
            <a:avLst/>
          </a:prstGeom>
        </p:spPr>
        <p:txBody>
          <a:bodyPr wrap="square">
            <a:spAutoFit/>
          </a:bodyPr>
          <a:lstStyle/>
          <a:p>
            <a:r>
              <a:rPr lang="en-GB" dirty="0">
                <a:solidFill>
                  <a:srgbClr val="0E101A"/>
                </a:solidFill>
                <a:latin typeface="Calibri" panose="020F0502020204030204" pitchFamily="34" charset="0"/>
                <a:cs typeface="Calibri" panose="020F0502020204030204" pitchFamily="34" charset="0"/>
              </a:rPr>
              <a:t>La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de </a:t>
            </a:r>
            <a:r>
              <a:rPr lang="en-GB" dirty="0" err="1">
                <a:solidFill>
                  <a:srgbClr val="0E101A"/>
                </a:solidFill>
                <a:latin typeface="Calibri" panose="020F0502020204030204" pitchFamily="34" charset="0"/>
                <a:cs typeface="Calibri" panose="020F0502020204030204" pitchFamily="34" charset="0"/>
              </a:rPr>
              <a:t>perfil</a:t>
            </a:r>
            <a:r>
              <a:rPr lang="en-GB" dirty="0">
                <a:solidFill>
                  <a:srgbClr val="0E101A"/>
                </a:solidFill>
                <a:latin typeface="Calibri" panose="020F0502020204030204" pitchFamily="34" charset="0"/>
                <a:cs typeface="Calibri" panose="020F0502020204030204" pitchFamily="34" charset="0"/>
              </a:rPr>
              <a:t> de </a:t>
            </a:r>
            <a:r>
              <a:rPr lang="en-GB" dirty="0" err="1">
                <a:solidFill>
                  <a:srgbClr val="0E101A"/>
                </a:solidFill>
                <a:latin typeface="Calibri" panose="020F0502020204030204" pitchFamily="34" charset="0"/>
                <a:cs typeface="Calibri" panose="020F0502020204030204" pitchFamily="34" charset="0"/>
              </a:rPr>
              <a:t>tu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página</a:t>
            </a:r>
            <a:r>
              <a:rPr lang="en-GB" dirty="0">
                <a:solidFill>
                  <a:srgbClr val="0E101A"/>
                </a:solidFill>
                <a:latin typeface="Calibri" panose="020F0502020204030204" pitchFamily="34" charset="0"/>
                <a:cs typeface="Calibri" panose="020F0502020204030204" pitchFamily="34" charset="0"/>
              </a:rPr>
              <a:t> :</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S</a:t>
            </a:r>
            <a:r>
              <a:rPr lang="es-ES" dirty="0" smtClean="0">
                <a:solidFill>
                  <a:srgbClr val="0E101A"/>
                </a:solidFill>
                <a:latin typeface="Calibri" panose="020F0502020204030204" pitchFamily="34" charset="0"/>
                <a:cs typeface="Calibri" panose="020F0502020204030204" pitchFamily="34" charset="0"/>
              </a:rPr>
              <a:t>e </a:t>
            </a:r>
            <a:r>
              <a:rPr lang="es-ES" dirty="0">
                <a:solidFill>
                  <a:srgbClr val="0E101A"/>
                </a:solidFill>
                <a:latin typeface="Calibri" panose="020F0502020204030204" pitchFamily="34" charset="0"/>
                <a:cs typeface="Calibri" panose="020F0502020204030204" pitchFamily="34" charset="0"/>
              </a:rPr>
              <a:t>muestra a 170x170 píxeles en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página en los ordenadores, a 128x128 píxeles en los </a:t>
            </a:r>
            <a:r>
              <a:rPr lang="es-ES" dirty="0" err="1">
                <a:solidFill>
                  <a:srgbClr val="0E101A"/>
                </a:solidFill>
                <a:latin typeface="Calibri" panose="020F0502020204030204" pitchFamily="34" charset="0"/>
                <a:cs typeface="Calibri" panose="020F0502020204030204" pitchFamily="34" charset="0"/>
              </a:rPr>
              <a:t>smartphones</a:t>
            </a:r>
            <a:r>
              <a:rPr lang="es-ES" dirty="0">
                <a:solidFill>
                  <a:srgbClr val="0E101A"/>
                </a:solidFill>
                <a:latin typeface="Calibri" panose="020F0502020204030204" pitchFamily="34" charset="0"/>
                <a:cs typeface="Calibri" panose="020F0502020204030204" pitchFamily="34" charset="0"/>
              </a:rPr>
              <a:t> y a 36x36 píxeles en la mayoría de los teléfonos </a:t>
            </a:r>
            <a:r>
              <a:rPr lang="es-ES" dirty="0" smtClean="0">
                <a:solidFill>
                  <a:srgbClr val="0E101A"/>
                </a:solidFill>
                <a:latin typeface="Calibri" panose="020F0502020204030204" pitchFamily="34" charset="0"/>
                <a:cs typeface="Calibri" panose="020F0502020204030204" pitchFamily="34" charset="0"/>
              </a:rPr>
              <a:t>de gama alta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r>
              <a:rPr lang="en-GB" dirty="0" smtClean="0">
                <a:solidFill>
                  <a:srgbClr val="0E101A"/>
                </a:solidFill>
                <a:latin typeface="Calibri" panose="020F0502020204030204" pitchFamily="34" charset="0"/>
                <a:cs typeface="Calibri" panose="020F0502020204030204" pitchFamily="34" charset="0"/>
              </a:rPr>
              <a:t>La </a:t>
            </a:r>
            <a:r>
              <a:rPr lang="en-GB" dirty="0" err="1" smtClean="0">
                <a:solidFill>
                  <a:srgbClr val="0E101A"/>
                </a:solidFill>
                <a:latin typeface="Calibri" panose="020F0502020204030204" pitchFamily="34" charset="0"/>
                <a:cs typeface="Calibri" panose="020F0502020204030204" pitchFamily="34" charset="0"/>
              </a:rPr>
              <a:t>foto</a:t>
            </a:r>
            <a:r>
              <a:rPr lang="en-GB" dirty="0" smtClean="0">
                <a:solidFill>
                  <a:srgbClr val="0E101A"/>
                </a:solidFill>
                <a:latin typeface="Calibri" panose="020F0502020204030204" pitchFamily="34" charset="0"/>
                <a:cs typeface="Calibri" panose="020F0502020204030204" pitchFamily="34" charset="0"/>
              </a:rPr>
              <a:t> de </a:t>
            </a:r>
            <a:r>
              <a:rPr lang="en-GB" dirty="0" err="1" smtClean="0">
                <a:solidFill>
                  <a:srgbClr val="0E101A"/>
                </a:solidFill>
                <a:latin typeface="Calibri" panose="020F0502020204030204" pitchFamily="34" charset="0"/>
                <a:cs typeface="Calibri" panose="020F0502020204030204" pitchFamily="34" charset="0"/>
              </a:rPr>
              <a:t>perfil</a:t>
            </a:r>
            <a:r>
              <a:rPr lang="en-GB" dirty="0" smtClean="0">
                <a:solidFill>
                  <a:srgbClr val="0E101A"/>
                </a:solidFill>
                <a:latin typeface="Calibri" panose="020F0502020204030204" pitchFamily="34" charset="0"/>
                <a:cs typeface="Calibri" panose="020F0502020204030204" pitchFamily="34" charset="0"/>
              </a:rPr>
              <a:t> de </a:t>
            </a:r>
            <a:r>
              <a:rPr lang="en-GB" dirty="0" err="1" smtClean="0">
                <a:solidFill>
                  <a:srgbClr val="0E101A"/>
                </a:solidFill>
                <a:latin typeface="Calibri" panose="020F0502020204030204" pitchFamily="34" charset="0"/>
                <a:cs typeface="Calibri" panose="020F0502020204030204" pitchFamily="34" charset="0"/>
              </a:rPr>
              <a:t>tu</a:t>
            </a:r>
            <a:r>
              <a:rPr lang="en-GB" dirty="0" smtClean="0">
                <a:solidFill>
                  <a:srgbClr val="0E101A"/>
                </a:solidFill>
                <a:latin typeface="Calibri" panose="020F0502020204030204" pitchFamily="34" charset="0"/>
                <a:cs typeface="Calibri" panose="020F0502020204030204" pitchFamily="34" charset="0"/>
              </a:rPr>
              <a:t> </a:t>
            </a:r>
            <a:r>
              <a:rPr lang="en-GB" dirty="0" err="1" smtClean="0">
                <a:solidFill>
                  <a:srgbClr val="0E101A"/>
                </a:solidFill>
                <a:latin typeface="Calibri" panose="020F0502020204030204" pitchFamily="34" charset="0"/>
                <a:cs typeface="Calibri" panose="020F0502020204030204" pitchFamily="34" charset="0"/>
              </a:rPr>
              <a:t>portada</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Se muestra a 820 píxeles de ancho por 312 de alto en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página en los ordenadores y a 640 píxeles de ancho por 360 de alto en los </a:t>
            </a:r>
            <a:r>
              <a:rPr lang="es-ES" dirty="0" err="1">
                <a:solidFill>
                  <a:srgbClr val="0E101A"/>
                </a:solidFill>
                <a:latin typeface="Calibri" panose="020F0502020204030204" pitchFamily="34" charset="0"/>
                <a:cs typeface="Calibri" panose="020F0502020204030204" pitchFamily="34" charset="0"/>
              </a:rPr>
              <a:t>smartphones</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Debe tener al menos 400 píxeles de ancho y 150 de alto</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ES" dirty="0">
                <a:solidFill>
                  <a:srgbClr val="0E101A"/>
                </a:solidFill>
                <a:latin typeface="Calibri" panose="020F0502020204030204" pitchFamily="34" charset="0"/>
                <a:cs typeface="Calibri" panose="020F0502020204030204" pitchFamily="34" charset="0"/>
              </a:rPr>
              <a:t>Se carga rápidamente como un archivo JPG </a:t>
            </a:r>
            <a:r>
              <a:rPr lang="es-ES" dirty="0" err="1">
                <a:solidFill>
                  <a:srgbClr val="0E101A"/>
                </a:solidFill>
                <a:latin typeface="Calibri" panose="020F0502020204030204" pitchFamily="34" charset="0"/>
                <a:cs typeface="Calibri" panose="020F0502020204030204" pitchFamily="34" charset="0"/>
              </a:rPr>
              <a:t>sRGB</a:t>
            </a:r>
            <a:r>
              <a:rPr lang="es-ES" dirty="0">
                <a:solidFill>
                  <a:srgbClr val="0E101A"/>
                </a:solidFill>
                <a:latin typeface="Calibri" panose="020F0502020204030204" pitchFamily="34" charset="0"/>
                <a:cs typeface="Calibri" panose="020F0502020204030204" pitchFamily="34" charset="0"/>
              </a:rPr>
              <a:t> de 851 píxeles de ancho, 315 píxeles de alto y menos de 100 </a:t>
            </a:r>
            <a:r>
              <a:rPr lang="es-ES" dirty="0" smtClean="0">
                <a:solidFill>
                  <a:srgbClr val="0E101A"/>
                </a:solidFill>
                <a:latin typeface="Calibri" panose="020F0502020204030204" pitchFamily="34" charset="0"/>
                <a:cs typeface="Calibri" panose="020F0502020204030204" pitchFamily="34" charset="0"/>
              </a:rPr>
              <a:t>KB</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s-ES" dirty="0">
                <a:solidFill>
                  <a:srgbClr val="0E101A"/>
                </a:solidFill>
                <a:latin typeface="Calibri" panose="020F0502020204030204" pitchFamily="34" charset="0"/>
                <a:cs typeface="Calibri" panose="020F0502020204030204" pitchFamily="34" charset="0"/>
              </a:rPr>
              <a:t>Para las fotos de perfil y de portada con </a:t>
            </a:r>
            <a:r>
              <a:rPr lang="es-ES" dirty="0" smtClean="0">
                <a:solidFill>
                  <a:srgbClr val="0E101A"/>
                </a:solidFill>
                <a:latin typeface="Calibri" panose="020F0502020204030204" pitchFamily="34" charset="0"/>
                <a:cs typeface="Calibri" panose="020F0502020204030204" pitchFamily="34" charset="0"/>
              </a:rPr>
              <a:t>tu </a:t>
            </a:r>
            <a:r>
              <a:rPr lang="es-ES" dirty="0">
                <a:solidFill>
                  <a:srgbClr val="0E101A"/>
                </a:solidFill>
                <a:latin typeface="Calibri" panose="020F0502020204030204" pitchFamily="34" charset="0"/>
                <a:cs typeface="Calibri" panose="020F0502020204030204" pitchFamily="34" charset="0"/>
              </a:rPr>
              <a:t>logotipo o texto, </a:t>
            </a:r>
            <a:r>
              <a:rPr lang="es-ES" dirty="0" smtClean="0">
                <a:solidFill>
                  <a:srgbClr val="0E101A"/>
                </a:solidFill>
                <a:latin typeface="Calibri" panose="020F0502020204030204" pitchFamily="34" charset="0"/>
                <a:cs typeface="Calibri" panose="020F0502020204030204" pitchFamily="34" charset="0"/>
              </a:rPr>
              <a:t>puedes </a:t>
            </a:r>
            <a:r>
              <a:rPr lang="es-ES" dirty="0">
                <a:solidFill>
                  <a:srgbClr val="0E101A"/>
                </a:solidFill>
                <a:latin typeface="Calibri" panose="020F0502020204030204" pitchFamily="34" charset="0"/>
                <a:cs typeface="Calibri" panose="020F0502020204030204" pitchFamily="34" charset="0"/>
              </a:rPr>
              <a:t>obtener un mejor resultado utilizando un archivo PNG</a:t>
            </a:r>
            <a:r>
              <a:rPr lang="en-GB" dirty="0" smtClean="0">
                <a:solidFill>
                  <a:srgbClr val="0E101A"/>
                </a:solidFill>
                <a:latin typeface="Calibri" panose="020F0502020204030204" pitchFamily="34" charset="0"/>
                <a:cs typeface="Calibri" panose="020F0502020204030204" pitchFamily="34" charset="0"/>
              </a:rPr>
              <a:t>.</a:t>
            </a:r>
            <a:endParaRPr lang="en-GB" dirty="0">
              <a:solidFill>
                <a:srgbClr val="0E101A"/>
              </a:solidFill>
              <a:effectLst/>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a:stretch>
            <a:fillRect/>
          </a:stretch>
        </p:blipFill>
        <p:spPr>
          <a:xfrm>
            <a:off x="2694820" y="1621744"/>
            <a:ext cx="1203222" cy="480159"/>
          </a:xfrm>
          <a:prstGeom prst="rect">
            <a:avLst/>
          </a:prstGeom>
        </p:spPr>
      </p:pic>
      <p:pic>
        <p:nvPicPr>
          <p:cNvPr id="9" name="Imagen 8"/>
          <p:cNvPicPr>
            <a:picLocks noChangeAspect="1"/>
          </p:cNvPicPr>
          <p:nvPr/>
        </p:nvPicPr>
        <p:blipFill>
          <a:blip r:embed="rId4"/>
          <a:stretch>
            <a:fillRect/>
          </a:stretch>
        </p:blipFill>
        <p:spPr>
          <a:xfrm>
            <a:off x="4276025" y="2388753"/>
            <a:ext cx="2699176" cy="1011525"/>
          </a:xfrm>
          <a:prstGeom prst="rect">
            <a:avLst/>
          </a:prstGeom>
        </p:spPr>
      </p:pic>
    </p:spTree>
    <p:extLst>
      <p:ext uri="{BB962C8B-B14F-4D97-AF65-F5344CB8AC3E}">
        <p14:creationId xmlns:p14="http://schemas.microsoft.com/office/powerpoint/2010/main" val="424918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505666"/>
            <a:ext cx="4273545" cy="2688198"/>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Herramientas</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principales</a:t>
            </a:r>
            <a:endParaRPr lang="en-GB" sz="1600"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Unit 1. </a:t>
            </a:r>
            <a:r>
              <a:rPr lang="en-GB" sz="2200" dirty="0" err="1">
                <a:solidFill>
                  <a:schemeClr val="tx1"/>
                </a:solidFill>
                <a:latin typeface="Raleway" panose="020B0003030101060003" pitchFamily="34" charset="0"/>
                <a:cs typeface="Calibri" panose="020F0502020204030204" pitchFamily="34" charset="0"/>
              </a:rPr>
              <a:t>Comunicación</a:t>
            </a:r>
            <a:r>
              <a:rPr lang="en-GB" sz="2200" dirty="0">
                <a:solidFill>
                  <a:schemeClr val="tx1"/>
                </a:solidFill>
                <a:latin typeface="Raleway" panose="020B0003030101060003" pitchFamily="34" charset="0"/>
                <a:cs typeface="Calibri" panose="020F0502020204030204" pitchFamily="34" charset="0"/>
              </a:rPr>
              <a:t> digital </a:t>
            </a:r>
            <a:r>
              <a:rPr lang="en-GB" sz="2200" dirty="0" err="1">
                <a:solidFill>
                  <a:schemeClr val="tx1"/>
                </a:solidFill>
                <a:latin typeface="Raleway" panose="020B0003030101060003" pitchFamily="34" charset="0"/>
                <a:cs typeface="Calibri" panose="020F0502020204030204" pitchFamily="34" charset="0"/>
              </a:rPr>
              <a:t>en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entornos</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empresariales</a:t>
            </a:r>
            <a:endParaRPr sz="2200" dirty="0">
              <a:solidFill>
                <a:schemeClr val="tx1"/>
              </a:solidFill>
              <a:latin typeface="Raleway" panose="020B0003030101060003" pitchFamily="34" charset="0"/>
            </a:endParaRPr>
          </a:p>
        </p:txBody>
      </p:sp>
      <p:sp>
        <p:nvSpPr>
          <p:cNvPr id="2" name="Rectángulo 1"/>
          <p:cNvSpPr/>
          <p:nvPr/>
        </p:nvSpPr>
        <p:spPr>
          <a:xfrm>
            <a:off x="4331368" y="3105087"/>
            <a:ext cx="3808855" cy="1384995"/>
          </a:xfrm>
          <a:prstGeom prst="rect">
            <a:avLst/>
          </a:prstGeom>
        </p:spPr>
        <p:txBody>
          <a:bodyPr wrap="square">
            <a:spAutoFit/>
          </a:bodyPr>
          <a:lstStyle/>
          <a:p>
            <a:r>
              <a:rPr lang="es-ES" b="1" dirty="0">
                <a:solidFill>
                  <a:srgbClr val="0E101A"/>
                </a:solidFill>
                <a:latin typeface="Calibri" panose="020F0502020204030204" pitchFamily="34" charset="0"/>
                <a:cs typeface="Calibri" panose="020F0502020204030204" pitchFamily="34" charset="0"/>
              </a:rPr>
              <a:t>La acción que </a:t>
            </a:r>
            <a:r>
              <a:rPr lang="es-ES" b="1" dirty="0" smtClean="0">
                <a:solidFill>
                  <a:srgbClr val="0E101A"/>
                </a:solidFill>
                <a:latin typeface="Calibri" panose="020F0502020204030204" pitchFamily="34" charset="0"/>
                <a:cs typeface="Calibri" panose="020F0502020204030204" pitchFamily="34" charset="0"/>
              </a:rPr>
              <a:t>quieres </a:t>
            </a:r>
            <a:r>
              <a:rPr lang="es-ES" b="1" dirty="0">
                <a:solidFill>
                  <a:srgbClr val="0E101A"/>
                </a:solidFill>
                <a:latin typeface="Calibri" panose="020F0502020204030204" pitchFamily="34" charset="0"/>
                <a:cs typeface="Calibri" panose="020F0502020204030204" pitchFamily="34" charset="0"/>
              </a:rPr>
              <a:t>que la gente </a:t>
            </a:r>
            <a:r>
              <a:rPr lang="es-ES" b="1" dirty="0" smtClean="0">
                <a:solidFill>
                  <a:srgbClr val="0E101A"/>
                </a:solidFill>
                <a:latin typeface="Calibri" panose="020F0502020204030204" pitchFamily="34" charset="0"/>
                <a:cs typeface="Calibri" panose="020F0502020204030204" pitchFamily="34" charset="0"/>
              </a:rPr>
              <a:t>realice</a:t>
            </a:r>
          </a:p>
          <a:p>
            <a:r>
              <a:rPr lang="es-ES" dirty="0">
                <a:solidFill>
                  <a:srgbClr val="0E101A"/>
                </a:solidFill>
                <a:latin typeface="Calibri" panose="020F0502020204030204" pitchFamily="34" charset="0"/>
                <a:cs typeface="Calibri" panose="020F0502020204030204" pitchFamily="34" charset="0"/>
              </a:rPr>
              <a:t>En la parte superior de tu página, puedes añadir una llamada a la acción que dirija a los visitantes de tu página a hacer algo, como visitar tu sitio web o llamar a tu tienda. Sólo hace falta un par de clics</a:t>
            </a:r>
            <a:endParaRPr lang="en-GB" dirty="0">
              <a:solidFill>
                <a:srgbClr val="0E101A"/>
              </a:solidFill>
              <a:effectLst/>
              <a:latin typeface="Calibri" panose="020F0502020204030204" pitchFamily="34" charset="0"/>
              <a:cs typeface="Calibri" panose="020F0502020204030204" pitchFamily="34" charset="0"/>
            </a:endParaRPr>
          </a:p>
        </p:txBody>
      </p:sp>
      <p:sp>
        <p:nvSpPr>
          <p:cNvPr id="4" name="Conector 3"/>
          <p:cNvSpPr/>
          <p:nvPr/>
        </p:nvSpPr>
        <p:spPr>
          <a:xfrm>
            <a:off x="2454441" y="3868617"/>
            <a:ext cx="247507" cy="275008"/>
          </a:xfrm>
          <a:prstGeom prst="flowChartConnector">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echa derecha 4"/>
          <p:cNvSpPr/>
          <p:nvPr/>
        </p:nvSpPr>
        <p:spPr>
          <a:xfrm>
            <a:off x="2851840" y="3932874"/>
            <a:ext cx="1498791" cy="146493"/>
          </a:xfrm>
          <a:prstGeom prst="rightArrow">
            <a:avLst/>
          </a:prstGeom>
          <a:solidFill>
            <a:srgbClr val="2AB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28597"/>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1332</TotalTime>
  <Words>2015</Words>
  <Application>Microsoft Office PowerPoint</Application>
  <PresentationFormat>Presentación en pantalla (16:9)</PresentationFormat>
  <Paragraphs>236</Paragraphs>
  <Slides>28</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Raleway</vt:lpstr>
      <vt:lpstr>Calibri</vt:lpstr>
      <vt:lpstr>Wingdings</vt:lpstr>
      <vt:lpstr>Karla</vt:lpstr>
      <vt:lpstr>Escalus template</vt:lpstr>
      <vt:lpstr>Presentación de PowerPoint</vt:lpstr>
      <vt:lpstr>INDICE</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Unit 1. Comunicación digital en entornos empresariales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111</cp:revision>
  <dcterms:modified xsi:type="dcterms:W3CDTF">2022-02-16T11:03:26Z</dcterms:modified>
</cp:coreProperties>
</file>